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62" r:id="rId4"/>
    <p:sldId id="257" r:id="rId5"/>
    <p:sldId id="267" r:id="rId6"/>
    <p:sldId id="263" r:id="rId7"/>
    <p:sldId id="265" r:id="rId8"/>
    <p:sldId id="269" r:id="rId9"/>
    <p:sldId id="275" r:id="rId10"/>
    <p:sldId id="276" r:id="rId11"/>
    <p:sldId id="277" r:id="rId12"/>
    <p:sldId id="268" r:id="rId13"/>
    <p:sldId id="286" r:id="rId14"/>
    <p:sldId id="279" r:id="rId15"/>
    <p:sldId id="271" r:id="rId16"/>
    <p:sldId id="291" r:id="rId17"/>
    <p:sldId id="289" r:id="rId18"/>
    <p:sldId id="290" r:id="rId19"/>
    <p:sldId id="292" r:id="rId20"/>
    <p:sldId id="294" r:id="rId21"/>
    <p:sldId id="285" r:id="rId22"/>
    <p:sldId id="280" r:id="rId23"/>
    <p:sldId id="281" r:id="rId24"/>
    <p:sldId id="264" r:id="rId25"/>
    <p:sldId id="296" r:id="rId26"/>
    <p:sldId id="295" r:id="rId27"/>
    <p:sldId id="272" r:id="rId28"/>
    <p:sldId id="266" r:id="rId29"/>
    <p:sldId id="274" r:id="rId30"/>
    <p:sldId id="297" r:id="rId31"/>
    <p:sldId id="287" r:id="rId32"/>
    <p:sldId id="273" r:id="rId33"/>
    <p:sldId id="298" r:id="rId34"/>
    <p:sldId id="303" r:id="rId35"/>
    <p:sldId id="299" r:id="rId36"/>
    <p:sldId id="304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68C"/>
    <a:srgbClr val="19181A"/>
    <a:srgbClr val="221F23"/>
    <a:srgbClr val="161415"/>
    <a:srgbClr val="252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5F429-21FD-9F8B-7DA2-818061986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10AFAF-603D-A3DB-6991-810AB1E65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87D821-05A5-0DE4-DBB5-67E70F05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EDC48-5F4D-52EC-E1C9-8130DB8F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1C0A6-861A-F1FA-DDDF-94A1AAE7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34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FC71D-954B-E788-37B7-ABEB4E2E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9873AE-DA29-A3FB-7EAF-7285B6704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C052EF-B82A-F07A-563D-AD331916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BBF893-BA99-206B-9350-2A6E36AC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6F8E7F-D0A1-293B-9829-960840C6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24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51C905-4F8C-8B64-7B1D-31633AEFE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8ACC37-EF1F-272A-5B81-43D651E5F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76F768-6A3D-F282-F1FD-3136B735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863AD-D40A-E153-9454-C68E5DB6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A2A77F-95EA-8A0C-23C2-DFC2393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4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5B380-16C3-EE0D-AD3F-214DAA3F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1EF37-FE70-9B91-43B4-470143E55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CABC5-F987-C955-DFA7-9AF37C30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863856-775B-C016-CF15-CC7E2F18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B321A0-1C2A-B25B-640B-E553B3E1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98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CA468-8800-B304-AA5B-2E12825F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9CB6ED-D709-3B75-D542-ED2C11A82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A852F2-6DF8-A493-60E5-E90E0C33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19FC5-9CD0-2046-E290-B34B2125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879D5-0E1E-0E32-0D04-3F01BC8B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02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DB92E-3FA3-7956-9C85-C2E1A452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70B92D-CD37-BBDD-0207-AACA8EEF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237EF-0C3A-D259-081A-9DADE4211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46B30-1FCB-24BF-E946-A8F0D4B3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D1B8ED-1EE2-3D96-3ADA-2A527A90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A165A1-349D-08AB-93DA-4FE41E49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48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A1C2C-8A07-4046-9973-BEE458AF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2946E8-63C9-9567-0D60-F48DB21A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3D6802-B05D-80A0-B394-BE207A9AD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8C0CD9-F213-2948-3915-5F0932430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1CEEFB-E8E5-103B-AC18-6CDC88D41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547AFE-6ACB-A00B-33A9-A22DE57B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01F223-E3FC-9016-2AFF-A8AA3D27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A6EED5-18FF-A8E0-6EC3-952332E1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B2D75-0582-7456-3A7C-28EBD05D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F94BF5-CECD-0C13-0E56-7F5C1FCF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5783AD-0B96-0FCA-EC9E-51A8710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DBCF02-50D6-053E-49D3-A6021F2E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40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3397D0-F948-2991-3058-858D51FB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45319B-10EA-7D28-0308-3E30E797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4D6F7-D3B5-AE50-A513-8CD351AD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02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5D430-A577-4B77-6588-BA738C9C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829AEB-2959-35EA-0ED8-80CC677F5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65258D-FCE2-5EA6-A306-CC36DA8FE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9AD678-B9F2-7830-149E-08A843C7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648F64-1C02-B418-10C9-D476ED96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C506A3-F673-2992-683B-EAA124A5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06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506F1-3EE9-8866-7856-166744A9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B73C78-EBF8-B006-806F-7B2C04AB2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677A0-9BBA-801B-1E09-F06369BD9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8315F3-6F90-51E8-5CA7-98F5582D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376C5A-0178-C8CA-1AA5-ECFE671B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4C504A-4CCA-9E57-4FCB-F8975EF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2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59DDF4-B38D-2294-73B3-39C38EE2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A55440-D00D-952A-DE5C-B2D01B2E9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4BBB0-4698-1D61-E313-32A575E60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50BF-77D8-49BE-8ED4-86A3E8239ACD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C5018C-B465-3145-049D-7C358E026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5EAE8-07CF-8B51-76FB-CAC1C268D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BAF79-1AD8-4137-8D3C-A71AA60C7F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0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6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1.png"/><Relationship Id="rId9" Type="http://schemas.openxmlformats.org/officeDocument/2006/relationships/image" Target="../media/image39.jpeg"/><Relationship Id="rId1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290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30.png"/><Relationship Id="rId10" Type="http://schemas.openxmlformats.org/officeDocument/2006/relationships/image" Target="../media/image53.gif"/><Relationship Id="rId4" Type="http://schemas.openxmlformats.org/officeDocument/2006/relationships/image" Target="../media/image320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10.png"/><Relationship Id="rId10" Type="http://schemas.openxmlformats.org/officeDocument/2006/relationships/image" Target="../media/image54.gif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4CC2B-07F9-8DB0-0ED1-F455F9FFD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80" y="1274763"/>
            <a:ext cx="10962640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Convolutional Neural Networks: Patterns Recognition &amp; Interpretability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C9EA09-54E7-BFF5-773C-71CCBF919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0838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Amine BAAZZOUZ</a:t>
            </a:r>
          </a:p>
          <a:p>
            <a:r>
              <a:rPr lang="fr-FR" i="1" dirty="0">
                <a:solidFill>
                  <a:schemeClr val="bg1"/>
                </a:solidFill>
              </a:rPr>
              <a:t>Insights Data and Pricing Manager</a:t>
            </a:r>
          </a:p>
          <a:p>
            <a:r>
              <a:rPr lang="fr-FR" i="1" dirty="0">
                <a:solidFill>
                  <a:schemeClr val="bg1"/>
                </a:solidFill>
              </a:rPr>
              <a:t>at CIH BANK</a:t>
            </a:r>
          </a:p>
        </p:txBody>
      </p:sp>
    </p:spTree>
    <p:extLst>
      <p:ext uri="{BB962C8B-B14F-4D97-AF65-F5344CB8AC3E}">
        <p14:creationId xmlns:p14="http://schemas.microsoft.com/office/powerpoint/2010/main" val="2343249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Connecting input pixels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8ACE096-ECA4-4030-9FD3-400852D605A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98362"/>
          <a:ext cx="3398520" cy="29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52">
                  <a:extLst>
                    <a:ext uri="{9D8B030D-6E8A-4147-A177-3AD203B41FA5}">
                      <a16:colId xmlns:a16="http://schemas.microsoft.com/office/drawing/2014/main" val="7892031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876518334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866044641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88036488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767865109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903293545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88283248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673663456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76224915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689169941"/>
                    </a:ext>
                  </a:extLst>
                </a:gridCol>
              </a:tblGrid>
              <a:tr h="37316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5585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28909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515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566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2922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124377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76031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438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7A6B2-7464-4B1A-B66F-184C8B6E072F}"/>
              </a:ext>
            </a:extLst>
          </p:cNvPr>
          <p:cNvSpPr/>
          <p:nvPr/>
        </p:nvSpPr>
        <p:spPr>
          <a:xfrm>
            <a:off x="1483360" y="2143760"/>
            <a:ext cx="1066800" cy="115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5AC1C-89E3-4E89-8CB9-33276C88230A}"/>
              </a:ext>
            </a:extLst>
          </p:cNvPr>
          <p:cNvSpPr/>
          <p:nvPr/>
        </p:nvSpPr>
        <p:spPr>
          <a:xfrm>
            <a:off x="2844800" y="3637280"/>
            <a:ext cx="1066800" cy="115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9808287-025D-458D-9444-8C6C80204521}"/>
              </a:ext>
            </a:extLst>
          </p:cNvPr>
          <p:cNvCxnSpPr>
            <a:cxnSpLocks/>
            <a:stCxn id="7" idx="3"/>
            <a:endCxn id="18" idx="2"/>
          </p:cNvCxnSpPr>
          <p:nvPr/>
        </p:nvCxnSpPr>
        <p:spPr>
          <a:xfrm flipV="1">
            <a:off x="2550160" y="2677182"/>
            <a:ext cx="3545840" cy="4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4A978B1-171C-4D13-B80E-E1749DEB1671}"/>
              </a:ext>
            </a:extLst>
          </p:cNvPr>
          <p:cNvCxnSpPr>
            <a:cxnSpLocks/>
          </p:cNvCxnSpPr>
          <p:nvPr/>
        </p:nvCxnSpPr>
        <p:spPr>
          <a:xfrm flipV="1">
            <a:off x="3911600" y="4169728"/>
            <a:ext cx="216725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160B73-3D8F-4A90-974F-C2A78FE984A6}"/>
              </a:ext>
            </a:extLst>
          </p:cNvPr>
          <p:cNvSpPr/>
          <p:nvPr/>
        </p:nvSpPr>
        <p:spPr>
          <a:xfrm>
            <a:off x="7792720" y="2838273"/>
            <a:ext cx="3271520" cy="1124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0CF9C4A-4AA9-4E30-8593-BB606970E0F1}"/>
              </a:ext>
            </a:extLst>
          </p:cNvPr>
          <p:cNvSpPr/>
          <p:nvPr/>
        </p:nvSpPr>
        <p:spPr>
          <a:xfrm>
            <a:off x="6096000" y="2448582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AA6F8E8-9D5A-4F63-89C0-0E7B9F862DD6}"/>
                  </a:ext>
                </a:extLst>
              </p:cNvPr>
              <p:cNvSpPr txBox="1"/>
              <p:nvPr/>
            </p:nvSpPr>
            <p:spPr>
              <a:xfrm>
                <a:off x="6152515" y="2468941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AA6F8E8-9D5A-4F63-89C0-0E7B9F862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515" y="2468941"/>
                <a:ext cx="243840" cy="369332"/>
              </a:xfrm>
              <a:prstGeom prst="rect">
                <a:avLst/>
              </a:prstGeom>
              <a:blipFill>
                <a:blip r:embed="rId3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>
            <a:extLst>
              <a:ext uri="{FF2B5EF4-FFF2-40B4-BE49-F238E27FC236}">
                <a16:creationId xmlns:a16="http://schemas.microsoft.com/office/drawing/2014/main" id="{C886F775-F4B2-4C60-814D-BB5398D3E697}"/>
              </a:ext>
            </a:extLst>
          </p:cNvPr>
          <p:cNvSpPr/>
          <p:nvPr/>
        </p:nvSpPr>
        <p:spPr>
          <a:xfrm>
            <a:off x="6113145" y="3886200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7C6C784-5CC2-4CF5-9705-27A4B23F0346}"/>
                  </a:ext>
                </a:extLst>
              </p:cNvPr>
              <p:cNvSpPr txBox="1"/>
              <p:nvPr/>
            </p:nvSpPr>
            <p:spPr>
              <a:xfrm>
                <a:off x="6169660" y="3937039"/>
                <a:ext cx="24384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B7C6C784-5CC2-4CF5-9705-27A4B23F0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660" y="3937039"/>
                <a:ext cx="243840" cy="391646"/>
              </a:xfrm>
              <a:prstGeom prst="rect">
                <a:avLst/>
              </a:prstGeom>
              <a:blipFill>
                <a:blip r:embed="rId4"/>
                <a:stretch>
                  <a:fillRect r="-45000"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9E96684C-1E38-4289-AA30-BEC157B544ED}"/>
              </a:ext>
            </a:extLst>
          </p:cNvPr>
          <p:cNvSpPr txBox="1"/>
          <p:nvPr/>
        </p:nvSpPr>
        <p:spPr>
          <a:xfrm>
            <a:off x="7955282" y="2905782"/>
            <a:ext cx="3362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Reducing</a:t>
            </a:r>
            <a:r>
              <a:rPr lang="fr-FR" sz="1600" dirty="0"/>
              <a:t>  Dimensions</a:t>
            </a:r>
          </a:p>
          <a:p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Caption</a:t>
            </a:r>
            <a:r>
              <a:rPr lang="fr-FR" sz="1600" dirty="0"/>
              <a:t> of Important Patterns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248E6E-B3BA-4ABE-B756-72EE3533D210}"/>
              </a:ext>
            </a:extLst>
          </p:cNvPr>
          <p:cNvSpPr txBox="1"/>
          <p:nvPr/>
        </p:nvSpPr>
        <p:spPr>
          <a:xfrm>
            <a:off x="5420995" y="3166219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Weight</a:t>
            </a:r>
            <a:r>
              <a:rPr lang="fr-FR" dirty="0"/>
              <a:t> the patch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9FDC883-68CD-4209-81AF-A36D3A0FC0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881880" y="2722880"/>
            <a:ext cx="539115" cy="6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13DCC1-8052-4173-9BBC-78A00F8A5D81}"/>
              </a:ext>
            </a:extLst>
          </p:cNvPr>
          <p:cNvCxnSpPr>
            <a:cxnSpLocks/>
          </p:cNvCxnSpPr>
          <p:nvPr/>
        </p:nvCxnSpPr>
        <p:spPr>
          <a:xfrm flipH="1">
            <a:off x="4808378" y="3347800"/>
            <a:ext cx="602774" cy="821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671B138-6E60-4A8A-AAB4-F4282ED3EE42}"/>
              </a:ext>
            </a:extLst>
          </p:cNvPr>
          <p:cNvSpPr txBox="1"/>
          <p:nvPr/>
        </p:nvSpPr>
        <p:spPr>
          <a:xfrm>
            <a:off x="4210685" y="5354756"/>
            <a:ext cx="521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Operation to </a:t>
            </a:r>
            <a:r>
              <a:rPr lang="fr-FR" sz="2000" b="1" dirty="0" err="1"/>
              <a:t>weight</a:t>
            </a:r>
            <a:r>
              <a:rPr lang="fr-FR" sz="2000" b="1" dirty="0"/>
              <a:t> the patch?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6552A0-B761-4E57-B680-7D7D3383AE0F}"/>
              </a:ext>
            </a:extLst>
          </p:cNvPr>
          <p:cNvSpPr txBox="1"/>
          <p:nvPr/>
        </p:nvSpPr>
        <p:spPr>
          <a:xfrm>
            <a:off x="9776777" y="5261562"/>
            <a:ext cx="203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2086F86-1173-4DA6-A79F-6FC7B5A7946E}"/>
              </a:ext>
            </a:extLst>
          </p:cNvPr>
          <p:cNvSpPr/>
          <p:nvPr/>
        </p:nvSpPr>
        <p:spPr>
          <a:xfrm>
            <a:off x="9169400" y="5261562"/>
            <a:ext cx="518160" cy="493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28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Convolution Operation: Exemple</a:t>
            </a:r>
          </a:p>
        </p:txBody>
      </p:sp>
    </p:spTree>
    <p:extLst>
      <p:ext uri="{BB962C8B-B14F-4D97-AF65-F5344CB8AC3E}">
        <p14:creationId xmlns:p14="http://schemas.microsoft.com/office/powerpoint/2010/main" val="174244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operation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D83124AF-F34D-623D-5981-3DAF130A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41229"/>
              </p:ext>
            </p:extLst>
          </p:nvPr>
        </p:nvGraphicFramePr>
        <p:xfrm>
          <a:off x="1041401" y="2208584"/>
          <a:ext cx="2404800" cy="24048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2599">
                  <a:extLst>
                    <a:ext uri="{9D8B030D-6E8A-4147-A177-3AD203B41FA5}">
                      <a16:colId xmlns:a16="http://schemas.microsoft.com/office/drawing/2014/main" val="2972428260"/>
                    </a:ext>
                  </a:extLst>
                </a:gridCol>
                <a:gridCol w="479321">
                  <a:extLst>
                    <a:ext uri="{9D8B030D-6E8A-4147-A177-3AD203B41FA5}">
                      <a16:colId xmlns:a16="http://schemas.microsoft.com/office/drawing/2014/main" val="1553559602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3649933835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1124486577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725217782"/>
                    </a:ext>
                  </a:extLst>
                </a:gridCol>
              </a:tblGrid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93995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9880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2377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43745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21037"/>
                  </a:ext>
                </a:extLst>
              </a:tr>
            </a:tbl>
          </a:graphicData>
        </a:graphic>
      </p:graphicFrame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D5AC278-4BFD-AFFA-FFFF-C16A94565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21182"/>
              </p:ext>
            </p:extLst>
          </p:nvPr>
        </p:nvGraphicFramePr>
        <p:xfrm>
          <a:off x="4975886" y="2658186"/>
          <a:ext cx="1616076" cy="16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692">
                  <a:extLst>
                    <a:ext uri="{9D8B030D-6E8A-4147-A177-3AD203B41FA5}">
                      <a16:colId xmlns:a16="http://schemas.microsoft.com/office/drawing/2014/main" val="1477715845"/>
                    </a:ext>
                  </a:extLst>
                </a:gridCol>
                <a:gridCol w="538692">
                  <a:extLst>
                    <a:ext uri="{9D8B030D-6E8A-4147-A177-3AD203B41FA5}">
                      <a16:colId xmlns:a16="http://schemas.microsoft.com/office/drawing/2014/main" val="165845612"/>
                    </a:ext>
                  </a:extLst>
                </a:gridCol>
                <a:gridCol w="538692">
                  <a:extLst>
                    <a:ext uri="{9D8B030D-6E8A-4147-A177-3AD203B41FA5}">
                      <a16:colId xmlns:a16="http://schemas.microsoft.com/office/drawing/2014/main" val="106739238"/>
                    </a:ext>
                  </a:extLst>
                </a:gridCol>
              </a:tblGrid>
              <a:tr h="53880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103695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57228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75784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487887A-CCBC-3DD9-EE03-F8E987F25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78420"/>
              </p:ext>
            </p:extLst>
          </p:nvPr>
        </p:nvGraphicFramePr>
        <p:xfrm>
          <a:off x="8262011" y="2395999"/>
          <a:ext cx="2063088" cy="206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696">
                  <a:extLst>
                    <a:ext uri="{9D8B030D-6E8A-4147-A177-3AD203B41FA5}">
                      <a16:colId xmlns:a16="http://schemas.microsoft.com/office/drawing/2014/main" val="1477715845"/>
                    </a:ext>
                  </a:extLst>
                </a:gridCol>
                <a:gridCol w="687696">
                  <a:extLst>
                    <a:ext uri="{9D8B030D-6E8A-4147-A177-3AD203B41FA5}">
                      <a16:colId xmlns:a16="http://schemas.microsoft.com/office/drawing/2014/main" val="165845612"/>
                    </a:ext>
                  </a:extLst>
                </a:gridCol>
                <a:gridCol w="687696">
                  <a:extLst>
                    <a:ext uri="{9D8B030D-6E8A-4147-A177-3AD203B41FA5}">
                      <a16:colId xmlns:a16="http://schemas.microsoft.com/office/drawing/2014/main" val="106739238"/>
                    </a:ext>
                  </a:extLst>
                </a:gridCol>
              </a:tblGrid>
              <a:tr h="688667"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103695"/>
                  </a:ext>
                </a:extLst>
              </a:tr>
              <a:tr h="688667">
                <a:tc>
                  <a:txBody>
                    <a:bodyPr/>
                    <a:lstStyle/>
                    <a:p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57228"/>
                  </a:ext>
                </a:extLst>
              </a:tr>
              <a:tr h="688667">
                <a:tc>
                  <a:txBody>
                    <a:bodyPr/>
                    <a:lstStyle/>
                    <a:p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7578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A02A7F-5750-22CF-321C-9301E2776CAA}"/>
              </a:ext>
            </a:extLst>
          </p:cNvPr>
          <p:cNvSpPr txBox="1"/>
          <p:nvPr/>
        </p:nvSpPr>
        <p:spPr>
          <a:xfrm>
            <a:off x="1582786" y="1609361"/>
            <a:ext cx="13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D0554-D542-2EB4-5356-BD5FDD09AA53}"/>
              </a:ext>
            </a:extLst>
          </p:cNvPr>
          <p:cNvSpPr txBox="1"/>
          <p:nvPr/>
        </p:nvSpPr>
        <p:spPr>
          <a:xfrm>
            <a:off x="4866104" y="2074860"/>
            <a:ext cx="18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55F8F05-8C45-0DA9-A39D-6C91D821B486}"/>
              </a:ext>
            </a:extLst>
          </p:cNvPr>
          <p:cNvSpPr txBox="1"/>
          <p:nvPr/>
        </p:nvSpPr>
        <p:spPr>
          <a:xfrm>
            <a:off x="8556340" y="1685484"/>
            <a:ext cx="162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F1961B5-3195-7727-E926-84D232E59828}"/>
              </a:ext>
            </a:extLst>
          </p:cNvPr>
          <p:cNvSpPr/>
          <p:nvPr/>
        </p:nvSpPr>
        <p:spPr>
          <a:xfrm rot="20446732">
            <a:off x="6792158" y="2993023"/>
            <a:ext cx="1632939" cy="2252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5003C4-CBEA-F158-4832-8182FE157F96}"/>
              </a:ext>
            </a:extLst>
          </p:cNvPr>
          <p:cNvSpPr txBox="1"/>
          <p:nvPr/>
        </p:nvSpPr>
        <p:spPr>
          <a:xfrm>
            <a:off x="8340466" y="2581325"/>
            <a:ext cx="61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-74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01CCBE2-FD28-4D5E-46F9-90DCD460F340}"/>
              </a:ext>
            </a:extLst>
          </p:cNvPr>
          <p:cNvGrpSpPr/>
          <p:nvPr/>
        </p:nvGrpSpPr>
        <p:grpSpPr>
          <a:xfrm>
            <a:off x="1041401" y="2208584"/>
            <a:ext cx="3930649" cy="2066002"/>
            <a:chOff x="1041401" y="2208584"/>
            <a:chExt cx="3930649" cy="20660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2802B5-2779-7527-F766-52EF691AF9EA}"/>
                </a:ext>
              </a:extLst>
            </p:cNvPr>
            <p:cNvSpPr/>
            <p:nvPr/>
          </p:nvSpPr>
          <p:spPr>
            <a:xfrm>
              <a:off x="1041401" y="2208584"/>
              <a:ext cx="1444624" cy="143555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 descr="⊗ - Wiktionary, the free dictionary">
              <a:extLst>
                <a:ext uri="{FF2B5EF4-FFF2-40B4-BE49-F238E27FC236}">
                  <a16:creationId xmlns:a16="http://schemas.microsoft.com/office/drawing/2014/main" id="{8778FEC5-8BE6-0F2B-41A5-412BBB07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786" y="3012752"/>
              <a:ext cx="796514" cy="796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3C7E43DC-28E1-22EF-886D-045B320F8651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25" y="2208584"/>
              <a:ext cx="2486025" cy="4774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A075C0B6-25B6-4241-AEA8-6AF5916D74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24" y="3645788"/>
              <a:ext cx="2486026" cy="62879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9DF371E-EC4F-B2D9-7622-4BBEDFEC219E}"/>
              </a:ext>
            </a:extLst>
          </p:cNvPr>
          <p:cNvGrpSpPr/>
          <p:nvPr/>
        </p:nvGrpSpPr>
        <p:grpSpPr>
          <a:xfrm>
            <a:off x="1065594" y="2395999"/>
            <a:ext cx="1524745" cy="1280771"/>
            <a:chOff x="1065594" y="2395999"/>
            <a:chExt cx="1524745" cy="1280771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7DD494-324B-BC00-D470-76DAEFD5875E}"/>
                </a:ext>
              </a:extLst>
            </p:cNvPr>
            <p:cNvSpPr txBox="1"/>
            <p:nvPr/>
          </p:nvSpPr>
          <p:spPr>
            <a:xfrm>
              <a:off x="1066122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DF061A8-C26D-442E-D7E4-B07DE25325A1}"/>
                </a:ext>
              </a:extLst>
            </p:cNvPr>
            <p:cNvSpPr txBox="1"/>
            <p:nvPr/>
          </p:nvSpPr>
          <p:spPr>
            <a:xfrm>
              <a:off x="1559204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C7FEDC-101B-E212-C2C6-B9D2E739FAD8}"/>
                </a:ext>
              </a:extLst>
            </p:cNvPr>
            <p:cNvSpPr txBox="1"/>
            <p:nvPr/>
          </p:nvSpPr>
          <p:spPr>
            <a:xfrm>
              <a:off x="2015531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6CFF602-6A01-EFB9-129C-C70F025F55AA}"/>
                </a:ext>
              </a:extLst>
            </p:cNvPr>
            <p:cNvSpPr txBox="1"/>
            <p:nvPr/>
          </p:nvSpPr>
          <p:spPr>
            <a:xfrm>
              <a:off x="2037889" y="3356134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88F97E7-1F80-734F-D9AA-679D00094062}"/>
                </a:ext>
              </a:extLst>
            </p:cNvPr>
            <p:cNvSpPr txBox="1"/>
            <p:nvPr/>
          </p:nvSpPr>
          <p:spPr>
            <a:xfrm>
              <a:off x="1559204" y="3356134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884968E-31C5-BDB4-0F7D-0364B0FB826E}"/>
                </a:ext>
              </a:extLst>
            </p:cNvPr>
            <p:cNvSpPr txBox="1"/>
            <p:nvPr/>
          </p:nvSpPr>
          <p:spPr>
            <a:xfrm>
              <a:off x="1065594" y="3368993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7D3ABCD-22B6-27D7-4D60-6C0B5003968E}"/>
                </a:ext>
              </a:extLst>
            </p:cNvPr>
            <p:cNvSpPr txBox="1"/>
            <p:nvPr/>
          </p:nvSpPr>
          <p:spPr>
            <a:xfrm>
              <a:off x="1066122" y="2899366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C55B512-810F-1ADE-C82A-4E87C7A70A3A}"/>
                </a:ext>
              </a:extLst>
            </p:cNvPr>
            <p:cNvSpPr txBox="1"/>
            <p:nvPr/>
          </p:nvSpPr>
          <p:spPr>
            <a:xfrm>
              <a:off x="2015531" y="2913895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82A732A-7EE8-4489-6B28-4F2A6913F1A0}"/>
                </a:ext>
              </a:extLst>
            </p:cNvPr>
            <p:cNvSpPr txBox="1"/>
            <p:nvPr/>
          </p:nvSpPr>
          <p:spPr>
            <a:xfrm>
              <a:off x="1540366" y="2895426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38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operation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D83124AF-F34D-623D-5981-3DAF130A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86458"/>
              </p:ext>
            </p:extLst>
          </p:nvPr>
        </p:nvGraphicFramePr>
        <p:xfrm>
          <a:off x="1041401" y="2208584"/>
          <a:ext cx="2404800" cy="240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599">
                  <a:extLst>
                    <a:ext uri="{9D8B030D-6E8A-4147-A177-3AD203B41FA5}">
                      <a16:colId xmlns:a16="http://schemas.microsoft.com/office/drawing/2014/main" val="2972428260"/>
                    </a:ext>
                  </a:extLst>
                </a:gridCol>
                <a:gridCol w="479321">
                  <a:extLst>
                    <a:ext uri="{9D8B030D-6E8A-4147-A177-3AD203B41FA5}">
                      <a16:colId xmlns:a16="http://schemas.microsoft.com/office/drawing/2014/main" val="1553559602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3649933835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1124486577"/>
                    </a:ext>
                  </a:extLst>
                </a:gridCol>
                <a:gridCol w="480960">
                  <a:extLst>
                    <a:ext uri="{9D8B030D-6E8A-4147-A177-3AD203B41FA5}">
                      <a16:colId xmlns:a16="http://schemas.microsoft.com/office/drawing/2014/main" val="725217782"/>
                    </a:ext>
                  </a:extLst>
                </a:gridCol>
              </a:tblGrid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93995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9880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62377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43745"/>
                  </a:ext>
                </a:extLst>
              </a:tr>
              <a:tr h="48097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21037"/>
                  </a:ext>
                </a:extLst>
              </a:tr>
            </a:tbl>
          </a:graphicData>
        </a:graphic>
      </p:graphicFrame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D5AC278-4BFD-AFFA-FFFF-C16A94565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32317"/>
              </p:ext>
            </p:extLst>
          </p:nvPr>
        </p:nvGraphicFramePr>
        <p:xfrm>
          <a:off x="4975886" y="2658186"/>
          <a:ext cx="1616076" cy="16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692">
                  <a:extLst>
                    <a:ext uri="{9D8B030D-6E8A-4147-A177-3AD203B41FA5}">
                      <a16:colId xmlns:a16="http://schemas.microsoft.com/office/drawing/2014/main" val="1477715845"/>
                    </a:ext>
                  </a:extLst>
                </a:gridCol>
                <a:gridCol w="538692">
                  <a:extLst>
                    <a:ext uri="{9D8B030D-6E8A-4147-A177-3AD203B41FA5}">
                      <a16:colId xmlns:a16="http://schemas.microsoft.com/office/drawing/2014/main" val="165845612"/>
                    </a:ext>
                  </a:extLst>
                </a:gridCol>
                <a:gridCol w="538692">
                  <a:extLst>
                    <a:ext uri="{9D8B030D-6E8A-4147-A177-3AD203B41FA5}">
                      <a16:colId xmlns:a16="http://schemas.microsoft.com/office/drawing/2014/main" val="106739238"/>
                    </a:ext>
                  </a:extLst>
                </a:gridCol>
              </a:tblGrid>
              <a:tr h="53880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103695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57228"/>
                  </a:ext>
                </a:extLst>
              </a:tr>
              <a:tr h="53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75784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487887A-CCBC-3DD9-EE03-F8E987F25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501369"/>
              </p:ext>
            </p:extLst>
          </p:nvPr>
        </p:nvGraphicFramePr>
        <p:xfrm>
          <a:off x="8262011" y="2395999"/>
          <a:ext cx="2063088" cy="206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696">
                  <a:extLst>
                    <a:ext uri="{9D8B030D-6E8A-4147-A177-3AD203B41FA5}">
                      <a16:colId xmlns:a16="http://schemas.microsoft.com/office/drawing/2014/main" val="1477715845"/>
                    </a:ext>
                  </a:extLst>
                </a:gridCol>
                <a:gridCol w="687696">
                  <a:extLst>
                    <a:ext uri="{9D8B030D-6E8A-4147-A177-3AD203B41FA5}">
                      <a16:colId xmlns:a16="http://schemas.microsoft.com/office/drawing/2014/main" val="165845612"/>
                    </a:ext>
                  </a:extLst>
                </a:gridCol>
                <a:gridCol w="687696">
                  <a:extLst>
                    <a:ext uri="{9D8B030D-6E8A-4147-A177-3AD203B41FA5}">
                      <a16:colId xmlns:a16="http://schemas.microsoft.com/office/drawing/2014/main" val="106739238"/>
                    </a:ext>
                  </a:extLst>
                </a:gridCol>
              </a:tblGrid>
              <a:tr h="688667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103695"/>
                  </a:ext>
                </a:extLst>
              </a:tr>
              <a:tr h="688667">
                <a:tc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57228"/>
                  </a:ext>
                </a:extLst>
              </a:tr>
              <a:tr h="688667">
                <a:tc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75784"/>
                  </a:ext>
                </a:extLst>
              </a:tr>
            </a:tbl>
          </a:graphicData>
        </a:graphic>
      </p:graphicFrame>
      <p:pic>
        <p:nvPicPr>
          <p:cNvPr id="2050" name="Picture 2" descr="⊗ - Wiktionary, the free dictionary">
            <a:extLst>
              <a:ext uri="{FF2B5EF4-FFF2-40B4-BE49-F238E27FC236}">
                <a16:creationId xmlns:a16="http://schemas.microsoft.com/office/drawing/2014/main" id="{8778FEC5-8BE6-0F2B-41A5-412BBB07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86" y="3012752"/>
            <a:ext cx="796514" cy="7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04D1FBA-3B6F-4A44-BAD7-E2F03065AA39}"/>
              </a:ext>
            </a:extLst>
          </p:cNvPr>
          <p:cNvSpPr/>
          <p:nvPr/>
        </p:nvSpPr>
        <p:spPr>
          <a:xfrm rot="20755019">
            <a:off x="6962442" y="3127892"/>
            <a:ext cx="2162433" cy="25858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A02A7F-5750-22CF-321C-9301E2776CAA}"/>
              </a:ext>
            </a:extLst>
          </p:cNvPr>
          <p:cNvSpPr txBox="1"/>
          <p:nvPr/>
        </p:nvSpPr>
        <p:spPr>
          <a:xfrm>
            <a:off x="1582786" y="1609361"/>
            <a:ext cx="13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55F8F05-8C45-0DA9-A39D-6C91D821B486}"/>
              </a:ext>
            </a:extLst>
          </p:cNvPr>
          <p:cNvSpPr txBox="1"/>
          <p:nvPr/>
        </p:nvSpPr>
        <p:spPr>
          <a:xfrm>
            <a:off x="8556340" y="1685484"/>
            <a:ext cx="162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2802B5-2779-7527-F766-52EF691AF9EA}"/>
              </a:ext>
            </a:extLst>
          </p:cNvPr>
          <p:cNvSpPr/>
          <p:nvPr/>
        </p:nvSpPr>
        <p:spPr>
          <a:xfrm>
            <a:off x="1536701" y="2208584"/>
            <a:ext cx="1444624" cy="14355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20ACE4-CA0B-59BB-EF04-730CBC638F01}"/>
              </a:ext>
            </a:extLst>
          </p:cNvPr>
          <p:cNvSpPr txBox="1"/>
          <p:nvPr/>
        </p:nvSpPr>
        <p:spPr>
          <a:xfrm>
            <a:off x="8340466" y="2581325"/>
            <a:ext cx="61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-74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B68907-766A-A7CA-B996-BA5841D25AB2}"/>
              </a:ext>
            </a:extLst>
          </p:cNvPr>
          <p:cNvSpPr txBox="1"/>
          <p:nvPr/>
        </p:nvSpPr>
        <p:spPr>
          <a:xfrm>
            <a:off x="9026064" y="2590850"/>
            <a:ext cx="61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-96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0B5EFCC-30E0-9D23-95B9-B080905E540C}"/>
              </a:ext>
            </a:extLst>
          </p:cNvPr>
          <p:cNvCxnSpPr>
            <a:cxnSpLocks/>
          </p:cNvCxnSpPr>
          <p:nvPr/>
        </p:nvCxnSpPr>
        <p:spPr>
          <a:xfrm>
            <a:off x="2981325" y="2208584"/>
            <a:ext cx="1990725" cy="47746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DBCD29A-9394-C59E-5C20-36740873C647}"/>
              </a:ext>
            </a:extLst>
          </p:cNvPr>
          <p:cNvCxnSpPr>
            <a:cxnSpLocks/>
          </p:cNvCxnSpPr>
          <p:nvPr/>
        </p:nvCxnSpPr>
        <p:spPr>
          <a:xfrm>
            <a:off x="2981325" y="3644139"/>
            <a:ext cx="1990725" cy="6304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7421DA-F22E-3C87-5845-85694DB7398C}"/>
              </a:ext>
            </a:extLst>
          </p:cNvPr>
          <p:cNvGrpSpPr/>
          <p:nvPr/>
        </p:nvGrpSpPr>
        <p:grpSpPr>
          <a:xfrm>
            <a:off x="1552916" y="2363368"/>
            <a:ext cx="1524745" cy="1280771"/>
            <a:chOff x="1065594" y="2395999"/>
            <a:chExt cx="1524745" cy="1280771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DE10AAE-29BF-7BE6-5EE3-E92F289A2D37}"/>
                </a:ext>
              </a:extLst>
            </p:cNvPr>
            <p:cNvSpPr txBox="1"/>
            <p:nvPr/>
          </p:nvSpPr>
          <p:spPr>
            <a:xfrm>
              <a:off x="1066122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7C2D7CD-80A8-68A0-E4ED-17985370215E}"/>
                </a:ext>
              </a:extLst>
            </p:cNvPr>
            <p:cNvSpPr txBox="1"/>
            <p:nvPr/>
          </p:nvSpPr>
          <p:spPr>
            <a:xfrm>
              <a:off x="1559204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DD5A60F-59D1-2D86-6F06-6D6C8878A72C}"/>
                </a:ext>
              </a:extLst>
            </p:cNvPr>
            <p:cNvSpPr txBox="1"/>
            <p:nvPr/>
          </p:nvSpPr>
          <p:spPr>
            <a:xfrm>
              <a:off x="2015531" y="2395999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661A1CB-D2FE-C350-9F01-FC5D5A296294}"/>
                </a:ext>
              </a:extLst>
            </p:cNvPr>
            <p:cNvSpPr txBox="1"/>
            <p:nvPr/>
          </p:nvSpPr>
          <p:spPr>
            <a:xfrm>
              <a:off x="2037889" y="3356134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90372E7-ECB2-F526-1104-2D705F784C4B}"/>
                </a:ext>
              </a:extLst>
            </p:cNvPr>
            <p:cNvSpPr txBox="1"/>
            <p:nvPr/>
          </p:nvSpPr>
          <p:spPr>
            <a:xfrm>
              <a:off x="1559204" y="3356134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61F6309-2741-B358-78CF-BCC7CE704D9B}"/>
                </a:ext>
              </a:extLst>
            </p:cNvPr>
            <p:cNvSpPr txBox="1"/>
            <p:nvPr/>
          </p:nvSpPr>
          <p:spPr>
            <a:xfrm>
              <a:off x="1065594" y="3368993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47FF79-0D04-4142-D6A6-08B86371A173}"/>
                </a:ext>
              </a:extLst>
            </p:cNvPr>
            <p:cNvSpPr txBox="1"/>
            <p:nvPr/>
          </p:nvSpPr>
          <p:spPr>
            <a:xfrm>
              <a:off x="1066122" y="2899366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0FDDFF3-9EFB-F6E1-A686-453974E785E0}"/>
                </a:ext>
              </a:extLst>
            </p:cNvPr>
            <p:cNvSpPr txBox="1"/>
            <p:nvPr/>
          </p:nvSpPr>
          <p:spPr>
            <a:xfrm>
              <a:off x="2015531" y="2913895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-1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180C51A-F93F-854F-6437-B4763351D246}"/>
                </a:ext>
              </a:extLst>
            </p:cNvPr>
            <p:cNvSpPr txBox="1"/>
            <p:nvPr/>
          </p:nvSpPr>
          <p:spPr>
            <a:xfrm>
              <a:off x="1540366" y="2895426"/>
              <a:ext cx="552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rgbClr val="00B050"/>
                  </a:solidFill>
                </a:rPr>
                <a:t>x</a:t>
              </a:r>
              <a:r>
                <a:rPr lang="fr-FR" sz="1400" b="1" dirty="0">
                  <a:solidFill>
                    <a:srgbClr val="00B050"/>
                  </a:solidFill>
                </a:rPr>
                <a:t> 8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1169495-870C-1E11-A7C9-0A4C8EACE9D6}"/>
              </a:ext>
            </a:extLst>
          </p:cNvPr>
          <p:cNvSpPr txBox="1"/>
          <p:nvPr/>
        </p:nvSpPr>
        <p:spPr>
          <a:xfrm>
            <a:off x="4866104" y="2074860"/>
            <a:ext cx="18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6830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338308"/>
            <a:ext cx="10515600" cy="1325563"/>
          </a:xfrm>
        </p:spPr>
        <p:txBody>
          <a:bodyPr/>
          <a:lstStyle/>
          <a:p>
            <a:r>
              <a:rPr lang="fr-FR" dirty="0"/>
              <a:t>Convolution operation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C095D6B-17E5-AA56-9D8B-8A2A464F52DE}"/>
              </a:ext>
            </a:extLst>
          </p:cNvPr>
          <p:cNvSpPr/>
          <p:nvPr/>
        </p:nvSpPr>
        <p:spPr>
          <a:xfrm>
            <a:off x="6774956" y="2780577"/>
            <a:ext cx="568820" cy="54906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B10E953-F705-3EDF-FB67-610B69D66C92}"/>
              </a:ext>
            </a:extLst>
          </p:cNvPr>
          <p:cNvGrpSpPr/>
          <p:nvPr/>
        </p:nvGrpSpPr>
        <p:grpSpPr>
          <a:xfrm>
            <a:off x="619126" y="1868356"/>
            <a:ext cx="5422404" cy="2939830"/>
            <a:chOff x="533401" y="3753711"/>
            <a:chExt cx="4135083" cy="237818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74F9EB7-A479-C0FC-291D-8965DBBB3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60" y="3753711"/>
              <a:ext cx="3971924" cy="22203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CD013E-AB6D-D1D3-6624-7F62C121AEF0}"/>
                </a:ext>
              </a:extLst>
            </p:cNvPr>
            <p:cNvSpPr/>
            <p:nvPr/>
          </p:nvSpPr>
          <p:spPr>
            <a:xfrm>
              <a:off x="533401" y="5816270"/>
              <a:ext cx="1432560" cy="315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79C70D1-FE1A-CB4E-945C-F551C76321FB}"/>
              </a:ext>
            </a:extLst>
          </p:cNvPr>
          <p:cNvGrpSpPr/>
          <p:nvPr/>
        </p:nvGrpSpPr>
        <p:grpSpPr>
          <a:xfrm>
            <a:off x="8062276" y="2085841"/>
            <a:ext cx="3167699" cy="2017115"/>
            <a:chOff x="8062276" y="2085841"/>
            <a:chExt cx="3167699" cy="2017115"/>
          </a:xfrm>
        </p:grpSpPr>
        <p:pic>
          <p:nvPicPr>
            <p:cNvPr id="1026" name="Picture 2" descr="https://miro.medium.com/v2/resize:fit:960/1*h01T_cugn22R2zbKw5a8hA.gif">
              <a:extLst>
                <a:ext uri="{FF2B5EF4-FFF2-40B4-BE49-F238E27FC236}">
                  <a16:creationId xmlns:a16="http://schemas.microsoft.com/office/drawing/2014/main" id="{1C0A5FAA-0366-48FD-90A4-2AC20A1FAA1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276" y="2085841"/>
              <a:ext cx="3167699" cy="2017115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B8EB8-3B1F-C201-179E-8B490E67091F}"/>
                </a:ext>
              </a:extLst>
            </p:cNvPr>
            <p:cNvSpPr/>
            <p:nvPr/>
          </p:nvSpPr>
          <p:spPr>
            <a:xfrm>
              <a:off x="10798175" y="3839795"/>
              <a:ext cx="431800" cy="218110"/>
            </a:xfrm>
            <a:prstGeom prst="rect">
              <a:avLst/>
            </a:prstGeom>
            <a:solidFill>
              <a:srgbClr val="19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11A0064-85EB-7ACB-9B77-3B9699D58C17}"/>
              </a:ext>
            </a:extLst>
          </p:cNvPr>
          <p:cNvSpPr txBox="1"/>
          <p:nvPr/>
        </p:nvSpPr>
        <p:spPr>
          <a:xfrm>
            <a:off x="1106536" y="1693199"/>
            <a:ext cx="1322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D38370B-9CB5-D12F-119E-A1D6A8686081}"/>
              </a:ext>
            </a:extLst>
          </p:cNvPr>
          <p:cNvSpPr txBox="1"/>
          <p:nvPr/>
        </p:nvSpPr>
        <p:spPr>
          <a:xfrm>
            <a:off x="2856329" y="2709960"/>
            <a:ext cx="18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FBD5203-F62E-5DF4-4BAD-270A223B3EF5}"/>
              </a:ext>
            </a:extLst>
          </p:cNvPr>
          <p:cNvSpPr txBox="1"/>
          <p:nvPr/>
        </p:nvSpPr>
        <p:spPr>
          <a:xfrm>
            <a:off x="4782359" y="1693199"/>
            <a:ext cx="16258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B6423-F100-55AB-B86D-944F17356D33}"/>
              </a:ext>
            </a:extLst>
          </p:cNvPr>
          <p:cNvSpPr/>
          <p:nvPr/>
        </p:nvSpPr>
        <p:spPr>
          <a:xfrm>
            <a:off x="3209925" y="4229100"/>
            <a:ext cx="1276350" cy="18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78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How </a:t>
            </a:r>
            <a:r>
              <a:rPr lang="fr-FR" dirty="0" err="1"/>
              <a:t>does</a:t>
            </a:r>
            <a:r>
              <a:rPr lang="fr-FR" dirty="0"/>
              <a:t> Black Box Look like?</a:t>
            </a:r>
          </a:p>
        </p:txBody>
      </p:sp>
    </p:spTree>
    <p:extLst>
      <p:ext uri="{BB962C8B-B14F-4D97-AF65-F5344CB8AC3E}">
        <p14:creationId xmlns:p14="http://schemas.microsoft.com/office/powerpoint/2010/main" val="265610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54ED0-4419-8FF0-3A0E-C4282DD9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Map Visualization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9A27E-D8D7-42E3-F067-EDB9BC9C24D5}"/>
              </a:ext>
            </a:extLst>
          </p:cNvPr>
          <p:cNvGrpSpPr/>
          <p:nvPr/>
        </p:nvGrpSpPr>
        <p:grpSpPr>
          <a:xfrm>
            <a:off x="4063219" y="4668217"/>
            <a:ext cx="2800350" cy="438966"/>
            <a:chOff x="247651" y="5516804"/>
            <a:chExt cx="2800350" cy="43896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EB56F99-2498-C560-59FD-5EAEF1F78F90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torch.nn.Conv2d</a:t>
              </a:r>
            </a:p>
          </p:txBody>
        </p:sp>
        <p:pic>
          <p:nvPicPr>
            <p:cNvPr id="9" name="Picture 2" descr="B R A N D G U I D E L I N E S">
              <a:extLst>
                <a:ext uri="{FF2B5EF4-FFF2-40B4-BE49-F238E27FC236}">
                  <a16:creationId xmlns:a16="http://schemas.microsoft.com/office/drawing/2014/main" id="{C1ED5046-A89F-591A-0E06-2DEAD9C6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DB135A3-DBB1-33DA-A52B-212EEB2A0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82" y="5185761"/>
            <a:ext cx="1533526" cy="879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0D5A27-EC28-4700-8793-EFFA49A4D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95" y="2414586"/>
            <a:ext cx="2076450" cy="22955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5590B4-0637-488A-AE7A-EEB841BBD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602" y="2414586"/>
            <a:ext cx="2076450" cy="229552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B78AA0-3697-457E-8BE1-CF2AB8696B6F}"/>
              </a:ext>
            </a:extLst>
          </p:cNvPr>
          <p:cNvCxnSpPr/>
          <p:nvPr/>
        </p:nvCxnSpPr>
        <p:spPr>
          <a:xfrm>
            <a:off x="4439920" y="3415030"/>
            <a:ext cx="1899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A18F3EB-7CB2-4966-855C-3103703D46CF}"/>
              </a:ext>
            </a:extLst>
          </p:cNvPr>
          <p:cNvSpPr txBox="1"/>
          <p:nvPr/>
        </p:nvSpPr>
        <p:spPr>
          <a:xfrm>
            <a:off x="3609975" y="6434453"/>
            <a:ext cx="8858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Liu et al. , « 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and Classification of Paddy Field Pests using a Saliency Map and Deep Convolutional Neural Network</a:t>
            </a:r>
            <a:r>
              <a:rPr lang="fr-F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fr-FR" sz="10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portfolio</a:t>
            </a:r>
            <a:r>
              <a:rPr lang="fr-F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1EE2912-2A28-425C-BD0D-F725AAD3D333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5154857-4373-4ECA-8D83-5E5508C53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B9E40E3-5116-4C2B-B7DB-DA9AA9E7FF32}"/>
              </a:ext>
            </a:extLst>
          </p:cNvPr>
          <p:cNvSpPr txBox="1"/>
          <p:nvPr/>
        </p:nvSpPr>
        <p:spPr>
          <a:xfrm>
            <a:off x="2127905" y="1935287"/>
            <a:ext cx="1322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B91AFA-E717-4A43-8514-BC065674090B}"/>
              </a:ext>
            </a:extLst>
          </p:cNvPr>
          <p:cNvSpPr txBox="1"/>
          <p:nvPr/>
        </p:nvSpPr>
        <p:spPr>
          <a:xfrm>
            <a:off x="7170602" y="1935287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CF3C9C-EF7F-482B-B38A-26BD91DD2EDB}"/>
              </a:ext>
            </a:extLst>
          </p:cNvPr>
          <p:cNvSpPr txBox="1"/>
          <p:nvPr/>
        </p:nvSpPr>
        <p:spPr>
          <a:xfrm>
            <a:off x="4657907" y="2890125"/>
            <a:ext cx="1610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07938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Activation </a:t>
            </a:r>
            <a:r>
              <a:rPr lang="fr-FR" dirty="0" err="1"/>
              <a:t>Function</a:t>
            </a:r>
            <a:r>
              <a:rPr lang="fr-FR" dirty="0"/>
              <a:t> &amp; </a:t>
            </a:r>
            <a:r>
              <a:rPr lang="fr-FR" dirty="0" err="1"/>
              <a:t>Maxpooling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4811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EC71F-1479-660C-4F18-B59399AA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D9818C-79B7-42C1-8D06-122B7A65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2630457"/>
            <a:ext cx="1743076" cy="18256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602A07C-3661-40B7-BC2D-1C46C3EE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38" y="2630457"/>
            <a:ext cx="1743076" cy="1825686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143D144-69D1-4306-B0F9-3B0ABF507626}"/>
              </a:ext>
            </a:extLst>
          </p:cNvPr>
          <p:cNvCxnSpPr/>
          <p:nvPr/>
        </p:nvCxnSpPr>
        <p:spPr>
          <a:xfrm>
            <a:off x="6754495" y="3529330"/>
            <a:ext cx="1899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EBC47AE-7555-4E39-A67D-2C0C43071A2C}"/>
              </a:ext>
            </a:extLst>
          </p:cNvPr>
          <p:cNvSpPr txBox="1"/>
          <p:nvPr/>
        </p:nvSpPr>
        <p:spPr>
          <a:xfrm>
            <a:off x="6972482" y="3004425"/>
            <a:ext cx="1610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A191B9-161B-418A-84AA-3E4D4D40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3" y="2091581"/>
            <a:ext cx="2724804" cy="1825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852AFE-C393-4E45-BE3D-DD4D86931744}"/>
                  </a:ext>
                </a:extLst>
              </p:cNvPr>
              <p:cNvSpPr txBox="1"/>
              <p:nvPr/>
            </p:nvSpPr>
            <p:spPr>
              <a:xfrm>
                <a:off x="804083" y="4302254"/>
                <a:ext cx="2286780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sz="2000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852AFE-C393-4E45-BE3D-DD4D8693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83" y="4302254"/>
                <a:ext cx="2286780" cy="307777"/>
              </a:xfrm>
              <a:prstGeom prst="rect">
                <a:avLst/>
              </a:prstGeom>
              <a:blipFill>
                <a:blip r:embed="rId5"/>
                <a:stretch>
                  <a:fillRect l="-2122" r="-3183" b="-32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B17CFD21-6BA0-409E-A13E-9BB65E169580}"/>
              </a:ext>
            </a:extLst>
          </p:cNvPr>
          <p:cNvGrpSpPr/>
          <p:nvPr/>
        </p:nvGrpSpPr>
        <p:grpSpPr>
          <a:xfrm>
            <a:off x="6300788" y="5435689"/>
            <a:ext cx="3167062" cy="438966"/>
            <a:chOff x="247651" y="5516804"/>
            <a:chExt cx="2800350" cy="438966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CB7D42C-6B19-41B2-86A2-514F3D27B671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torch.nn.functional.relu</a:t>
              </a:r>
              <a:endParaRPr lang="fr-FR" sz="1600" dirty="0"/>
            </a:p>
          </p:txBody>
        </p:sp>
        <p:pic>
          <p:nvPicPr>
            <p:cNvPr id="11" name="Picture 2" descr="B R A N D G U I D E L I N E S">
              <a:extLst>
                <a:ext uri="{FF2B5EF4-FFF2-40B4-BE49-F238E27FC236}">
                  <a16:creationId xmlns:a16="http://schemas.microsoft.com/office/drawing/2014/main" id="{F3432773-07D2-47D7-ABCE-B2422B153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E29075-1E72-4D33-BDCD-6E3E6B6A7231}"/>
              </a:ext>
            </a:extLst>
          </p:cNvPr>
          <p:cNvSpPr/>
          <p:nvPr/>
        </p:nvSpPr>
        <p:spPr>
          <a:xfrm>
            <a:off x="371475" y="1838325"/>
            <a:ext cx="3419475" cy="3162300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C111A-2495-4FDA-9AB0-6D8D48CE05F0}"/>
              </a:ext>
            </a:extLst>
          </p:cNvPr>
          <p:cNvSpPr txBox="1"/>
          <p:nvPr/>
        </p:nvSpPr>
        <p:spPr>
          <a:xfrm>
            <a:off x="4648200" y="4507364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Light= positive values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BAABDD-690F-4A28-92A3-49567CD66F6E}"/>
              </a:ext>
            </a:extLst>
          </p:cNvPr>
          <p:cNvSpPr txBox="1"/>
          <p:nvPr/>
        </p:nvSpPr>
        <p:spPr>
          <a:xfrm>
            <a:off x="8876382" y="4630474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3CFEA61-7E33-4AA3-AD2D-E62433CDADE0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32D7B399-7D65-4A65-AB4D-9B555BC9E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CD63244-6EB5-48B6-A353-EAB2DF143640}"/>
              </a:ext>
            </a:extLst>
          </p:cNvPr>
          <p:cNvSpPr txBox="1"/>
          <p:nvPr/>
        </p:nvSpPr>
        <p:spPr>
          <a:xfrm>
            <a:off x="4567238" y="2157349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 Map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89F6F1-B926-4281-9DE2-94ACF7124EA0}"/>
              </a:ext>
            </a:extLst>
          </p:cNvPr>
          <p:cNvSpPr txBox="1"/>
          <p:nvPr/>
        </p:nvSpPr>
        <p:spPr>
          <a:xfrm>
            <a:off x="8534401" y="2161167"/>
            <a:ext cx="2819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Rectified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C732A7D-378F-4272-AF64-72A740DC8766}"/>
              </a:ext>
            </a:extLst>
          </p:cNvPr>
          <p:cNvSpPr txBox="1"/>
          <p:nvPr/>
        </p:nvSpPr>
        <p:spPr>
          <a:xfrm>
            <a:off x="733426" y="144773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Rectified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2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EC71F-1479-660C-4F18-B59399AA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Max 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Operation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E6D2B9E-8EE6-439C-8388-8EED57797432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A9650D4-8570-4270-9CB6-2474DE7C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499DD31-72DC-477F-8AA2-EC01609F1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53460"/>
              </p:ext>
            </p:extLst>
          </p:nvPr>
        </p:nvGraphicFramePr>
        <p:xfrm>
          <a:off x="2000251" y="2152649"/>
          <a:ext cx="2800349" cy="234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">
                  <a:extLst>
                    <a:ext uri="{9D8B030D-6E8A-4147-A177-3AD203B41FA5}">
                      <a16:colId xmlns:a16="http://schemas.microsoft.com/office/drawing/2014/main" val="2567881062"/>
                    </a:ext>
                  </a:extLst>
                </a:gridCol>
                <a:gridCol w="681748">
                  <a:extLst>
                    <a:ext uri="{9D8B030D-6E8A-4147-A177-3AD203B41FA5}">
                      <a16:colId xmlns:a16="http://schemas.microsoft.com/office/drawing/2014/main" val="1133714505"/>
                    </a:ext>
                  </a:extLst>
                </a:gridCol>
                <a:gridCol w="706876">
                  <a:extLst>
                    <a:ext uri="{9D8B030D-6E8A-4147-A177-3AD203B41FA5}">
                      <a16:colId xmlns:a16="http://schemas.microsoft.com/office/drawing/2014/main" val="2792185893"/>
                    </a:ext>
                  </a:extLst>
                </a:gridCol>
                <a:gridCol w="706876">
                  <a:extLst>
                    <a:ext uri="{9D8B030D-6E8A-4147-A177-3AD203B41FA5}">
                      <a16:colId xmlns:a16="http://schemas.microsoft.com/office/drawing/2014/main" val="3325366338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577979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81011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648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4893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72E100C-D58B-4558-A065-DF46A0E1BFC4}"/>
              </a:ext>
            </a:extLst>
          </p:cNvPr>
          <p:cNvCxnSpPr/>
          <p:nvPr/>
        </p:nvCxnSpPr>
        <p:spPr>
          <a:xfrm>
            <a:off x="5162550" y="3324225"/>
            <a:ext cx="1971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99055D5-7F7D-468D-B1D6-D9E87EDD518B}"/>
              </a:ext>
            </a:extLst>
          </p:cNvPr>
          <p:cNvSpPr txBox="1"/>
          <p:nvPr/>
        </p:nvSpPr>
        <p:spPr>
          <a:xfrm>
            <a:off x="5162550" y="2614017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2x2 Max Pooling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04648AF-A45A-45C5-B69F-F72EB7B7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17387"/>
              </p:ext>
            </p:extLst>
          </p:nvPr>
        </p:nvGraphicFramePr>
        <p:xfrm>
          <a:off x="8058150" y="2457460"/>
          <a:ext cx="2076450" cy="162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21">
                  <a:extLst>
                    <a:ext uri="{9D8B030D-6E8A-4147-A177-3AD203B41FA5}">
                      <a16:colId xmlns:a16="http://schemas.microsoft.com/office/drawing/2014/main" val="2567881062"/>
                    </a:ext>
                  </a:extLst>
                </a:gridCol>
                <a:gridCol w="1020929">
                  <a:extLst>
                    <a:ext uri="{9D8B030D-6E8A-4147-A177-3AD203B41FA5}">
                      <a16:colId xmlns:a16="http://schemas.microsoft.com/office/drawing/2014/main" val="1133714505"/>
                    </a:ext>
                  </a:extLst>
                </a:gridCol>
              </a:tblGrid>
              <a:tr h="812396"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577979"/>
                  </a:ext>
                </a:extLst>
              </a:tr>
              <a:tr h="8123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81011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AEBE5339-63CF-4050-B293-3C2C135D7BA2}"/>
              </a:ext>
            </a:extLst>
          </p:cNvPr>
          <p:cNvSpPr txBox="1"/>
          <p:nvPr/>
        </p:nvSpPr>
        <p:spPr>
          <a:xfrm>
            <a:off x="2428876" y="1613019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 Map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BCF2C6-D418-4AC0-BFA9-16B3AC34B9EC}"/>
              </a:ext>
            </a:extLst>
          </p:cNvPr>
          <p:cNvSpPr txBox="1"/>
          <p:nvPr/>
        </p:nvSpPr>
        <p:spPr>
          <a:xfrm>
            <a:off x="7686675" y="1874134"/>
            <a:ext cx="2819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Rectified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</a:t>
            </a:r>
          </a:p>
        </p:txBody>
      </p:sp>
    </p:spTree>
    <p:extLst>
      <p:ext uri="{BB962C8B-B14F-4D97-AF65-F5344CB8AC3E}">
        <p14:creationId xmlns:p14="http://schemas.microsoft.com/office/powerpoint/2010/main" val="305417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recognition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698A1F4-E742-2B08-6E3C-0C5754ED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48" y="2154513"/>
            <a:ext cx="2074164" cy="25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03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EC71F-1479-660C-4F18-B59399AA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Max 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Operation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E6D2B9E-8EE6-439C-8388-8EED57797432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A9650D4-8570-4270-9CB6-2474DE7C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499DD31-72DC-477F-8AA2-EC01609F1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29906"/>
              </p:ext>
            </p:extLst>
          </p:nvPr>
        </p:nvGraphicFramePr>
        <p:xfrm>
          <a:off x="2000251" y="2152649"/>
          <a:ext cx="2800349" cy="234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">
                  <a:extLst>
                    <a:ext uri="{9D8B030D-6E8A-4147-A177-3AD203B41FA5}">
                      <a16:colId xmlns:a16="http://schemas.microsoft.com/office/drawing/2014/main" val="2567881062"/>
                    </a:ext>
                  </a:extLst>
                </a:gridCol>
                <a:gridCol w="681748">
                  <a:extLst>
                    <a:ext uri="{9D8B030D-6E8A-4147-A177-3AD203B41FA5}">
                      <a16:colId xmlns:a16="http://schemas.microsoft.com/office/drawing/2014/main" val="1133714505"/>
                    </a:ext>
                  </a:extLst>
                </a:gridCol>
                <a:gridCol w="706876">
                  <a:extLst>
                    <a:ext uri="{9D8B030D-6E8A-4147-A177-3AD203B41FA5}">
                      <a16:colId xmlns:a16="http://schemas.microsoft.com/office/drawing/2014/main" val="2792185893"/>
                    </a:ext>
                  </a:extLst>
                </a:gridCol>
                <a:gridCol w="706876">
                  <a:extLst>
                    <a:ext uri="{9D8B030D-6E8A-4147-A177-3AD203B41FA5}">
                      <a16:colId xmlns:a16="http://schemas.microsoft.com/office/drawing/2014/main" val="3325366338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577979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81011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648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4893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72E100C-D58B-4558-A065-DF46A0E1BFC4}"/>
              </a:ext>
            </a:extLst>
          </p:cNvPr>
          <p:cNvCxnSpPr/>
          <p:nvPr/>
        </p:nvCxnSpPr>
        <p:spPr>
          <a:xfrm>
            <a:off x="5162550" y="3324225"/>
            <a:ext cx="1971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99055D5-7F7D-468D-B1D6-D9E87EDD518B}"/>
              </a:ext>
            </a:extLst>
          </p:cNvPr>
          <p:cNvSpPr txBox="1"/>
          <p:nvPr/>
        </p:nvSpPr>
        <p:spPr>
          <a:xfrm>
            <a:off x="5162550" y="2614017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2x2 Max Pooling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04648AF-A45A-45C5-B69F-F72EB7B7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62626"/>
              </p:ext>
            </p:extLst>
          </p:nvPr>
        </p:nvGraphicFramePr>
        <p:xfrm>
          <a:off x="8058150" y="2457460"/>
          <a:ext cx="2076450" cy="162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21">
                  <a:extLst>
                    <a:ext uri="{9D8B030D-6E8A-4147-A177-3AD203B41FA5}">
                      <a16:colId xmlns:a16="http://schemas.microsoft.com/office/drawing/2014/main" val="2567881062"/>
                    </a:ext>
                  </a:extLst>
                </a:gridCol>
                <a:gridCol w="1020929">
                  <a:extLst>
                    <a:ext uri="{9D8B030D-6E8A-4147-A177-3AD203B41FA5}">
                      <a16:colId xmlns:a16="http://schemas.microsoft.com/office/drawing/2014/main" val="1133714505"/>
                    </a:ext>
                  </a:extLst>
                </a:gridCol>
              </a:tblGrid>
              <a:tr h="812396"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6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577979"/>
                  </a:ext>
                </a:extLst>
              </a:tr>
              <a:tr h="8123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81011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07456B8-1AEA-4FC7-BDD9-F51E05AA8168}"/>
              </a:ext>
            </a:extLst>
          </p:cNvPr>
          <p:cNvSpPr txBox="1"/>
          <p:nvPr/>
        </p:nvSpPr>
        <p:spPr>
          <a:xfrm>
            <a:off x="8372475" y="2614017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3307BD-3A07-4FFD-9046-F338F9E3AD4D}"/>
              </a:ext>
            </a:extLst>
          </p:cNvPr>
          <p:cNvSpPr txBox="1"/>
          <p:nvPr/>
        </p:nvSpPr>
        <p:spPr>
          <a:xfrm>
            <a:off x="9372600" y="26314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23A032-E561-4B6E-A6AC-C70911876972}"/>
              </a:ext>
            </a:extLst>
          </p:cNvPr>
          <p:cNvSpPr txBox="1"/>
          <p:nvPr/>
        </p:nvSpPr>
        <p:spPr>
          <a:xfrm>
            <a:off x="9372600" y="342638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E96DBC-6022-4221-8297-BB9A43BDE820}"/>
              </a:ext>
            </a:extLst>
          </p:cNvPr>
          <p:cNvSpPr txBox="1"/>
          <p:nvPr/>
        </p:nvSpPr>
        <p:spPr>
          <a:xfrm>
            <a:off x="8362950" y="342638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5D8628D-768E-4AC5-9558-0AAB129A1A1A}"/>
              </a:ext>
            </a:extLst>
          </p:cNvPr>
          <p:cNvGrpSpPr/>
          <p:nvPr/>
        </p:nvGrpSpPr>
        <p:grpSpPr>
          <a:xfrm>
            <a:off x="4695825" y="5419130"/>
            <a:ext cx="2800350" cy="438966"/>
            <a:chOff x="247651" y="5516804"/>
            <a:chExt cx="2800350" cy="43896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69C3069-1381-4698-B687-77A85267208A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torch.nn.Maxpool2d</a:t>
              </a:r>
            </a:p>
          </p:txBody>
        </p:sp>
        <p:pic>
          <p:nvPicPr>
            <p:cNvPr id="15" name="Picture 2" descr="B R A N D G U I D E L I N E S">
              <a:extLst>
                <a:ext uri="{FF2B5EF4-FFF2-40B4-BE49-F238E27FC236}">
                  <a16:creationId xmlns:a16="http://schemas.microsoft.com/office/drawing/2014/main" id="{3F6A01C7-2D43-402A-885B-E2900F430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7B4B1637-B7DF-4B49-AAF2-1F14FE8CBDA6}"/>
              </a:ext>
            </a:extLst>
          </p:cNvPr>
          <p:cNvSpPr txBox="1"/>
          <p:nvPr/>
        </p:nvSpPr>
        <p:spPr>
          <a:xfrm>
            <a:off x="2428876" y="1613019"/>
            <a:ext cx="2076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 Map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7438CAF-12C7-4E73-8029-EC22F1798025}"/>
              </a:ext>
            </a:extLst>
          </p:cNvPr>
          <p:cNvSpPr txBox="1"/>
          <p:nvPr/>
        </p:nvSpPr>
        <p:spPr>
          <a:xfrm>
            <a:off x="7686675" y="1874134"/>
            <a:ext cx="2819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Rectified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</a:t>
            </a:r>
          </a:p>
        </p:txBody>
      </p:sp>
    </p:spTree>
    <p:extLst>
      <p:ext uri="{BB962C8B-B14F-4D97-AF65-F5344CB8AC3E}">
        <p14:creationId xmlns:p14="http://schemas.microsoft.com/office/powerpoint/2010/main" val="4158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3276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olutional neural network introduction">
            <a:extLst>
              <a:ext uri="{FF2B5EF4-FFF2-40B4-BE49-F238E27FC236}">
                <a16:creationId xmlns:a16="http://schemas.microsoft.com/office/drawing/2014/main" id="{96AE3F26-5721-4028-BDA9-67746788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41" y="682944"/>
            <a:ext cx="6309134" cy="32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CNNs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6291907-4136-B1E4-DD29-5CA2F1895DD2}"/>
              </a:ext>
            </a:extLst>
          </p:cNvPr>
          <p:cNvCxnSpPr>
            <a:cxnSpLocks/>
          </p:cNvCxnSpPr>
          <p:nvPr/>
        </p:nvCxnSpPr>
        <p:spPr>
          <a:xfrm flipH="1">
            <a:off x="1924052" y="2619375"/>
            <a:ext cx="2714623" cy="2057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2C5032D-A6F5-D275-CA6B-F558EE337969}"/>
              </a:ext>
            </a:extLst>
          </p:cNvPr>
          <p:cNvSpPr txBox="1"/>
          <p:nvPr/>
        </p:nvSpPr>
        <p:spPr>
          <a:xfrm>
            <a:off x="838200" y="4981575"/>
            <a:ext cx="153352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Convolution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DB283-7C14-2AE8-2692-95754081A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1" y="3659260"/>
            <a:ext cx="1533526" cy="879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36F45B37-D9E4-E024-CA9A-E399E5EF68E2}"/>
              </a:ext>
            </a:extLst>
          </p:cNvPr>
          <p:cNvGrpSpPr/>
          <p:nvPr/>
        </p:nvGrpSpPr>
        <p:grpSpPr>
          <a:xfrm>
            <a:off x="247651" y="5516804"/>
            <a:ext cx="2800350" cy="438966"/>
            <a:chOff x="247651" y="5516804"/>
            <a:chExt cx="2800350" cy="43896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33D245D-015F-3A06-E607-405BC6F8E435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torch.nn.Conv2d</a:t>
              </a:r>
            </a:p>
          </p:txBody>
        </p:sp>
        <p:pic>
          <p:nvPicPr>
            <p:cNvPr id="1026" name="Picture 2" descr="B R A N D G U I D E L I N E S">
              <a:extLst>
                <a:ext uri="{FF2B5EF4-FFF2-40B4-BE49-F238E27FC236}">
                  <a16:creationId xmlns:a16="http://schemas.microsoft.com/office/drawing/2014/main" id="{ABE838B1-4EE0-0C9F-0063-CED7BE7F7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CF45532-0291-BBDF-F241-F1F631547B10}"/>
              </a:ext>
            </a:extLst>
          </p:cNvPr>
          <p:cNvGrpSpPr/>
          <p:nvPr/>
        </p:nvGrpSpPr>
        <p:grpSpPr>
          <a:xfrm>
            <a:off x="3571876" y="5509146"/>
            <a:ext cx="2800350" cy="438966"/>
            <a:chOff x="247651" y="5516804"/>
            <a:chExt cx="2800350" cy="438966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694E7E5-4333-223B-F5D0-E08C233507AE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torch.nn.functional</a:t>
              </a:r>
              <a:endParaRPr lang="fr-FR" sz="1600" dirty="0"/>
            </a:p>
          </p:txBody>
        </p:sp>
        <p:pic>
          <p:nvPicPr>
            <p:cNvPr id="16" name="Picture 2" descr="B R A N D G U I D E L I N E S">
              <a:extLst>
                <a:ext uri="{FF2B5EF4-FFF2-40B4-BE49-F238E27FC236}">
                  <a16:creationId xmlns:a16="http://schemas.microsoft.com/office/drawing/2014/main" id="{80B5DE77-9490-21B6-B05A-82B54FD8C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D14068C-3B7D-9B0E-54D4-DE685B74E922}"/>
              </a:ext>
            </a:extLst>
          </p:cNvPr>
          <p:cNvCxnSpPr>
            <a:cxnSpLocks/>
          </p:cNvCxnSpPr>
          <p:nvPr/>
        </p:nvCxnSpPr>
        <p:spPr>
          <a:xfrm>
            <a:off x="4638675" y="2619375"/>
            <a:ext cx="90487" cy="2057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81FDF9C-6774-B5EA-1921-FB18410211E3}"/>
              </a:ext>
            </a:extLst>
          </p:cNvPr>
          <p:cNvSpPr txBox="1"/>
          <p:nvPr/>
        </p:nvSpPr>
        <p:spPr>
          <a:xfrm>
            <a:off x="3920581" y="4934360"/>
            <a:ext cx="312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Activation Function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82DD4F4-1F8F-7CD1-7E83-68843A560D00}"/>
              </a:ext>
            </a:extLst>
          </p:cNvPr>
          <p:cNvCxnSpPr>
            <a:cxnSpLocks/>
          </p:cNvCxnSpPr>
          <p:nvPr/>
        </p:nvCxnSpPr>
        <p:spPr>
          <a:xfrm>
            <a:off x="5791200" y="2933700"/>
            <a:ext cx="2105025" cy="1885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FC312B6-E77E-9630-3B76-4B09A787F9B0}"/>
              </a:ext>
            </a:extLst>
          </p:cNvPr>
          <p:cNvSpPr txBox="1"/>
          <p:nvPr/>
        </p:nvSpPr>
        <p:spPr>
          <a:xfrm>
            <a:off x="7246529" y="4925038"/>
            <a:ext cx="16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Max </a:t>
            </a:r>
            <a:r>
              <a:rPr lang="fr-FR" dirty="0" err="1"/>
              <a:t>pooling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458A1AD-5845-C207-4AA6-F2CFF9DA0BDE}"/>
              </a:ext>
            </a:extLst>
          </p:cNvPr>
          <p:cNvGrpSpPr/>
          <p:nvPr/>
        </p:nvGrpSpPr>
        <p:grpSpPr>
          <a:xfrm>
            <a:off x="7044599" y="5480322"/>
            <a:ext cx="2800350" cy="438966"/>
            <a:chOff x="247651" y="5516804"/>
            <a:chExt cx="2800350" cy="43896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4BED304-5491-48F9-7AD6-16DD73D188E7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torch.nn.Maxpool2d</a:t>
              </a:r>
            </a:p>
          </p:txBody>
        </p:sp>
        <p:pic>
          <p:nvPicPr>
            <p:cNvPr id="26" name="Picture 2" descr="B R A N D G U I D E L I N E S">
              <a:extLst>
                <a:ext uri="{FF2B5EF4-FFF2-40B4-BE49-F238E27FC236}">
                  <a16:creationId xmlns:a16="http://schemas.microsoft.com/office/drawing/2014/main" id="{5D66087F-BDEB-63EF-EB4A-866AA4348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ccolade fermante 29">
            <a:extLst>
              <a:ext uri="{FF2B5EF4-FFF2-40B4-BE49-F238E27FC236}">
                <a16:creationId xmlns:a16="http://schemas.microsoft.com/office/drawing/2014/main" id="{4062CAF3-2084-4C29-8419-CA83DF2A3B90}"/>
              </a:ext>
            </a:extLst>
          </p:cNvPr>
          <p:cNvSpPr/>
          <p:nvPr/>
        </p:nvSpPr>
        <p:spPr>
          <a:xfrm rot="5400000">
            <a:off x="8205328" y="3716156"/>
            <a:ext cx="234054" cy="3210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3C98141-1432-4808-BBDE-E0D61838C0BC}"/>
              </a:ext>
            </a:extLst>
          </p:cNvPr>
          <p:cNvCxnSpPr>
            <a:cxnSpLocks/>
          </p:cNvCxnSpPr>
          <p:nvPr/>
        </p:nvCxnSpPr>
        <p:spPr>
          <a:xfrm>
            <a:off x="8322355" y="4029590"/>
            <a:ext cx="1622516" cy="4194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772D7AB5-244C-46AD-9A2D-6258505E2D5E}"/>
              </a:ext>
            </a:extLst>
          </p:cNvPr>
          <p:cNvSpPr txBox="1"/>
          <p:nvPr/>
        </p:nvSpPr>
        <p:spPr>
          <a:xfrm>
            <a:off x="9844949" y="4494604"/>
            <a:ext cx="16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Flatten</a:t>
            </a:r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6FD0266-2CDF-4810-AC5D-475AE45ABBA6}"/>
              </a:ext>
            </a:extLst>
          </p:cNvPr>
          <p:cNvGrpSpPr/>
          <p:nvPr/>
        </p:nvGrpSpPr>
        <p:grpSpPr>
          <a:xfrm>
            <a:off x="9133613" y="4875972"/>
            <a:ext cx="2800350" cy="438966"/>
            <a:chOff x="247651" y="5516804"/>
            <a:chExt cx="2800350" cy="438966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3A86192-8D3E-4FC2-8DF2-833FAD615E63}"/>
                </a:ext>
              </a:extLst>
            </p:cNvPr>
            <p:cNvSpPr/>
            <p:nvPr/>
          </p:nvSpPr>
          <p:spPr>
            <a:xfrm>
              <a:off x="247651" y="5516804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torch.flatten</a:t>
              </a:r>
              <a:endParaRPr lang="fr-FR" sz="1600" dirty="0"/>
            </a:p>
          </p:txBody>
        </p:sp>
        <p:pic>
          <p:nvPicPr>
            <p:cNvPr id="37" name="Picture 2" descr="B R A N D G U I D E L I N E S">
              <a:extLst>
                <a:ext uri="{FF2B5EF4-FFF2-40B4-BE49-F238E27FC236}">
                  <a16:creationId xmlns:a16="http://schemas.microsoft.com/office/drawing/2014/main" id="{D6BF682D-754E-4820-BE81-A5C7C5E9B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1" y="5573954"/>
              <a:ext cx="293551" cy="29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69AA372-129B-4699-AE29-3779769459AB}"/>
              </a:ext>
            </a:extLst>
          </p:cNvPr>
          <p:cNvCxnSpPr>
            <a:cxnSpLocks/>
          </p:cNvCxnSpPr>
          <p:nvPr/>
        </p:nvCxnSpPr>
        <p:spPr>
          <a:xfrm>
            <a:off x="9627236" y="2619375"/>
            <a:ext cx="41211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146C894C-B157-462D-AFE4-45B776552151}"/>
              </a:ext>
            </a:extLst>
          </p:cNvPr>
          <p:cNvSpPr/>
          <p:nvPr/>
        </p:nvSpPr>
        <p:spPr>
          <a:xfrm>
            <a:off x="9248775" y="1933575"/>
            <a:ext cx="257175" cy="13592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784AEA7-5DA5-43AB-B885-CB9CA77EAD40}"/>
                  </a:ext>
                </a:extLst>
              </p:cNvPr>
              <p:cNvSpPr txBox="1"/>
              <p:nvPr/>
            </p:nvSpPr>
            <p:spPr>
              <a:xfrm>
                <a:off x="9944871" y="1024694"/>
                <a:ext cx="1760611" cy="44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 err="1">
                    <a:solidFill>
                      <a:srgbClr val="FF0000"/>
                    </a:solidFill>
                  </a:rPr>
                  <a:t>Softmax</a:t>
                </a:r>
                <a:r>
                  <a:rPr lang="fr-FR" sz="16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sz="1600" b="1" dirty="0">
                    <a:solidFill>
                      <a:srgbClr val="FF0000"/>
                    </a:solidFill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fr-FR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784AEA7-5DA5-43AB-B885-CB9CA77EA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871" y="1024694"/>
                <a:ext cx="1760611" cy="448008"/>
              </a:xfrm>
              <a:prstGeom prst="rect">
                <a:avLst/>
              </a:prstGeom>
              <a:blipFill>
                <a:blip r:embed="rId6"/>
                <a:stretch>
                  <a:fillRect l="-1730" b="-54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Tableau 42">
            <a:extLst>
              <a:ext uri="{FF2B5EF4-FFF2-40B4-BE49-F238E27FC236}">
                <a16:creationId xmlns:a16="http://schemas.microsoft.com/office/drawing/2014/main" id="{C6AC67A6-9E78-418E-B395-3C976CC2E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95497"/>
              </p:ext>
            </p:extLst>
          </p:nvPr>
        </p:nvGraphicFramePr>
        <p:xfrm>
          <a:off x="10173352" y="1568499"/>
          <a:ext cx="1042266" cy="27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176">
                  <a:extLst>
                    <a:ext uri="{9D8B030D-6E8A-4147-A177-3AD203B41FA5}">
                      <a16:colId xmlns:a16="http://schemas.microsoft.com/office/drawing/2014/main" val="2528101752"/>
                    </a:ext>
                  </a:extLst>
                </a:gridCol>
                <a:gridCol w="494090">
                  <a:extLst>
                    <a:ext uri="{9D8B030D-6E8A-4147-A177-3AD203B41FA5}">
                      <a16:colId xmlns:a16="http://schemas.microsoft.com/office/drawing/2014/main" val="2498351086"/>
                    </a:ext>
                  </a:extLst>
                </a:gridCol>
              </a:tblGrid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2695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58932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0.980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5491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11671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32994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85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78652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1812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009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</a:rPr>
                        <a:t>0.003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05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</a:t>
            </a:r>
            <a:r>
              <a:rPr lang="fr-FR" dirty="0" err="1"/>
              <a:t>Regrouping</a:t>
            </a:r>
            <a:r>
              <a:rPr lang="fr-FR" dirty="0"/>
              <a:t> all puzzle </a:t>
            </a:r>
            <a:r>
              <a:rPr lang="fr-FR" dirty="0" err="1"/>
              <a:t>pieces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19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nvolutional neural network introduction">
            <a:extLst>
              <a:ext uri="{FF2B5EF4-FFF2-40B4-BE49-F238E27FC236}">
                <a16:creationId xmlns:a16="http://schemas.microsoft.com/office/drawing/2014/main" id="{3EC98396-7BE2-4DC9-B601-AA16BE10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91" y="1116315"/>
            <a:ext cx="4832760" cy="24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0C0C-23AB-B6C7-B8D3-2EE8AAFEC1CA}"/>
              </a:ext>
            </a:extLst>
          </p:cNvPr>
          <p:cNvSpPr txBox="1"/>
          <p:nvPr/>
        </p:nvSpPr>
        <p:spPr>
          <a:xfrm>
            <a:off x="590551" y="800099"/>
            <a:ext cx="7181850" cy="61710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torch.nn.functional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nn.MaxPool2d(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torch.flatten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all dimensions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.fc3(x)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 = Net()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6169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nvolutional neural network introduction">
            <a:extLst>
              <a:ext uri="{FF2B5EF4-FFF2-40B4-BE49-F238E27FC236}">
                <a16:creationId xmlns:a16="http://schemas.microsoft.com/office/drawing/2014/main" id="{3EC98396-7BE2-4DC9-B601-AA16BE10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91" y="1116315"/>
            <a:ext cx="4832760" cy="24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0C0C-23AB-B6C7-B8D3-2EE8AAFEC1CA}"/>
              </a:ext>
            </a:extLst>
          </p:cNvPr>
          <p:cNvSpPr txBox="1"/>
          <p:nvPr/>
        </p:nvSpPr>
        <p:spPr>
          <a:xfrm>
            <a:off x="590551" y="800099"/>
            <a:ext cx="7181850" cy="61710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torch.nn.functional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nn.MaxPool2d(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torch.flatten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all dimensions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.fc3(x)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 = Net()</a:t>
            </a:r>
          </a:p>
          <a:p>
            <a:endParaRPr lang="fr-FR" sz="1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CE3C7DB-C9FE-4EE5-BB47-3F5D6B920F5B}"/>
              </a:ext>
            </a:extLst>
          </p:cNvPr>
          <p:cNvSpPr/>
          <p:nvPr/>
        </p:nvSpPr>
        <p:spPr>
          <a:xfrm>
            <a:off x="1409701" y="2286043"/>
            <a:ext cx="3209924" cy="26667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EAA61AA-19EC-439C-BD3D-ED89D2ED08CF}"/>
              </a:ext>
            </a:extLst>
          </p:cNvPr>
          <p:cNvSpPr/>
          <p:nvPr/>
        </p:nvSpPr>
        <p:spPr>
          <a:xfrm>
            <a:off x="7438464" y="2095500"/>
            <a:ext cx="610161" cy="9490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7B43336-8FED-4730-8A27-92CBC17D4896}"/>
              </a:ext>
            </a:extLst>
          </p:cNvPr>
          <p:cNvGrpSpPr/>
          <p:nvPr/>
        </p:nvGrpSpPr>
        <p:grpSpPr>
          <a:xfrm>
            <a:off x="1409700" y="2819341"/>
            <a:ext cx="7858125" cy="1469114"/>
            <a:chOff x="1409700" y="2819341"/>
            <a:chExt cx="7858125" cy="14691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6BE2E3-1B99-4F14-ADB8-EED6E4D29763}"/>
                </a:ext>
              </a:extLst>
            </p:cNvPr>
            <p:cNvSpPr/>
            <p:nvPr/>
          </p:nvSpPr>
          <p:spPr>
            <a:xfrm>
              <a:off x="1409700" y="4038659"/>
              <a:ext cx="3733799" cy="2497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910D75B0-62AA-41DD-B111-5D20459FCD1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5143499" y="2819341"/>
              <a:ext cx="4124326" cy="13442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07109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00039 0.038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nvolutional neural network introduction">
            <a:extLst>
              <a:ext uri="{FF2B5EF4-FFF2-40B4-BE49-F238E27FC236}">
                <a16:creationId xmlns:a16="http://schemas.microsoft.com/office/drawing/2014/main" id="{3EC98396-7BE2-4DC9-B601-AA16BE10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91" y="1116315"/>
            <a:ext cx="4832760" cy="24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0C0C-23AB-B6C7-B8D3-2EE8AAFEC1CA}"/>
              </a:ext>
            </a:extLst>
          </p:cNvPr>
          <p:cNvSpPr txBox="1"/>
          <p:nvPr/>
        </p:nvSpPr>
        <p:spPr>
          <a:xfrm>
            <a:off x="590551" y="800099"/>
            <a:ext cx="7181850" cy="61710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torch.nn.functional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nn.MaxPool2d(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.pool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.conv2(x)))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torch.flatten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all dimensions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.fc2(x))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x =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.fc3(x)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 = Net()</a:t>
            </a:r>
          </a:p>
          <a:p>
            <a:endParaRPr lang="fr-FR" sz="1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CE3C7DB-C9FE-4EE5-BB47-3F5D6B920F5B}"/>
              </a:ext>
            </a:extLst>
          </p:cNvPr>
          <p:cNvSpPr/>
          <p:nvPr/>
        </p:nvSpPr>
        <p:spPr>
          <a:xfrm>
            <a:off x="1409701" y="2543218"/>
            <a:ext cx="3209924" cy="26667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EAA61AA-19EC-439C-BD3D-ED89D2ED08CF}"/>
              </a:ext>
            </a:extLst>
          </p:cNvPr>
          <p:cNvSpPr/>
          <p:nvPr/>
        </p:nvSpPr>
        <p:spPr>
          <a:xfrm>
            <a:off x="8305239" y="2095500"/>
            <a:ext cx="610161" cy="9490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94D2294-8D39-46CA-83E1-02355CA95513}"/>
              </a:ext>
            </a:extLst>
          </p:cNvPr>
          <p:cNvGrpSpPr/>
          <p:nvPr/>
        </p:nvGrpSpPr>
        <p:grpSpPr>
          <a:xfrm>
            <a:off x="1396592" y="2886075"/>
            <a:ext cx="9398816" cy="1627552"/>
            <a:chOff x="1409700" y="2660903"/>
            <a:chExt cx="9398816" cy="16275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AE0F41-C70D-41CB-9746-E4EF10AA3979}"/>
                </a:ext>
              </a:extLst>
            </p:cNvPr>
            <p:cNvSpPr/>
            <p:nvPr/>
          </p:nvSpPr>
          <p:spPr>
            <a:xfrm>
              <a:off x="1409700" y="4038659"/>
              <a:ext cx="3733799" cy="2497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20E56EB0-5AA0-4F37-8DB8-7B5FA7E0643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143499" y="2660903"/>
              <a:ext cx="5665017" cy="150265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14C75F1-FFD9-46DA-85C8-DE15FF2F8C59}"/>
              </a:ext>
            </a:extLst>
          </p:cNvPr>
          <p:cNvGrpSpPr/>
          <p:nvPr/>
        </p:nvGrpSpPr>
        <p:grpSpPr>
          <a:xfrm>
            <a:off x="1380512" y="3044513"/>
            <a:ext cx="9706588" cy="1690330"/>
            <a:chOff x="1409700" y="2598125"/>
            <a:chExt cx="9706588" cy="16903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0E64FB-9F4C-47BF-B6B1-D87A0E129A4A}"/>
                </a:ext>
              </a:extLst>
            </p:cNvPr>
            <p:cNvSpPr/>
            <p:nvPr/>
          </p:nvSpPr>
          <p:spPr>
            <a:xfrm>
              <a:off x="1409700" y="4038659"/>
              <a:ext cx="3733799" cy="2497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DF41E8D-BD7B-42DA-8969-6FD33FC44DF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5143499" y="2598125"/>
              <a:ext cx="5972789" cy="156543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0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6016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972 L 0.00039 0.029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model </a:t>
            </a:r>
            <a:r>
              <a:rPr lang="fr-FR" dirty="0" err="1"/>
              <a:t>learned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557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Interpretability of Neural Network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F7C3D268-2560-43FC-8CE7-39835F1A3C57}"/>
              </a:ext>
            </a:extLst>
          </p:cNvPr>
          <p:cNvSpPr/>
          <p:nvPr/>
        </p:nvSpPr>
        <p:spPr>
          <a:xfrm>
            <a:off x="1952626" y="2454276"/>
            <a:ext cx="238124" cy="1622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F66A996-D272-4E02-B34B-91979FA7B0F4}"/>
              </a:ext>
            </a:extLst>
          </p:cNvPr>
          <p:cNvCxnSpPr>
            <a:cxnSpLocks/>
          </p:cNvCxnSpPr>
          <p:nvPr/>
        </p:nvCxnSpPr>
        <p:spPr>
          <a:xfrm>
            <a:off x="2447925" y="3265488"/>
            <a:ext cx="45720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DE4D07-510C-43FC-A98E-2CDB2400B17A}"/>
              </a:ext>
            </a:extLst>
          </p:cNvPr>
          <p:cNvSpPr/>
          <p:nvPr/>
        </p:nvSpPr>
        <p:spPr>
          <a:xfrm>
            <a:off x="3438525" y="2387605"/>
            <a:ext cx="238124" cy="17557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44C49-AC29-4D0E-B048-F0A14037E15D}"/>
              </a:ext>
            </a:extLst>
          </p:cNvPr>
          <p:cNvSpPr/>
          <p:nvPr/>
        </p:nvSpPr>
        <p:spPr>
          <a:xfrm>
            <a:off x="4567237" y="2717803"/>
            <a:ext cx="238124" cy="10953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8098E4F-AB61-431E-B921-0212A2CE9121}"/>
              </a:ext>
            </a:extLst>
          </p:cNvPr>
          <p:cNvCxnSpPr>
            <a:cxnSpLocks/>
          </p:cNvCxnSpPr>
          <p:nvPr/>
        </p:nvCxnSpPr>
        <p:spPr>
          <a:xfrm>
            <a:off x="3895725" y="3263900"/>
            <a:ext cx="45720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33F5184-5885-47BF-B391-C1F32DC1A3F2}"/>
              </a:ext>
            </a:extLst>
          </p:cNvPr>
          <p:cNvCxnSpPr>
            <a:cxnSpLocks/>
          </p:cNvCxnSpPr>
          <p:nvPr/>
        </p:nvCxnSpPr>
        <p:spPr>
          <a:xfrm>
            <a:off x="5067300" y="3263900"/>
            <a:ext cx="45720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CB33AF1-C468-438A-8339-9C4CF65B0C07}"/>
              </a:ext>
            </a:extLst>
          </p:cNvPr>
          <p:cNvSpPr txBox="1"/>
          <p:nvPr/>
        </p:nvSpPr>
        <p:spPr>
          <a:xfrm>
            <a:off x="5748339" y="3059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…..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F28B89F-B1E0-4190-A252-B19CA461B34A}"/>
              </a:ext>
            </a:extLst>
          </p:cNvPr>
          <p:cNvCxnSpPr>
            <a:cxnSpLocks/>
          </p:cNvCxnSpPr>
          <p:nvPr/>
        </p:nvCxnSpPr>
        <p:spPr>
          <a:xfrm>
            <a:off x="6343650" y="3270250"/>
            <a:ext cx="45720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24EE1-7DB0-4A60-B72D-5A4787C2E6D3}"/>
              </a:ext>
            </a:extLst>
          </p:cNvPr>
          <p:cNvSpPr/>
          <p:nvPr/>
        </p:nvSpPr>
        <p:spPr>
          <a:xfrm>
            <a:off x="7029455" y="2387605"/>
            <a:ext cx="238124" cy="17557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D26B49-E6EB-4A64-A3CF-01EA80EA54CA}"/>
              </a:ext>
            </a:extLst>
          </p:cNvPr>
          <p:cNvSpPr txBox="1"/>
          <p:nvPr/>
        </p:nvSpPr>
        <p:spPr>
          <a:xfrm>
            <a:off x="3557592" y="4208898"/>
            <a:ext cx="332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D6F3A802-DF99-4D02-AD43-BBBC7FA66B65}"/>
              </a:ext>
            </a:extLst>
          </p:cNvPr>
          <p:cNvSpPr/>
          <p:nvPr/>
        </p:nvSpPr>
        <p:spPr>
          <a:xfrm rot="16200000">
            <a:off x="5145750" y="335456"/>
            <a:ext cx="264591" cy="346948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EBD8F6C-D457-4594-971B-36DD1746C828}"/>
                  </a:ext>
                </a:extLst>
              </p:cNvPr>
              <p:cNvSpPr txBox="1"/>
              <p:nvPr/>
            </p:nvSpPr>
            <p:spPr>
              <a:xfrm>
                <a:off x="4038110" y="1585410"/>
                <a:ext cx="7672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EBD8F6C-D457-4594-971B-36DD1746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10" y="1585410"/>
                <a:ext cx="767251" cy="276999"/>
              </a:xfrm>
              <a:prstGeom prst="rect">
                <a:avLst/>
              </a:prstGeom>
              <a:blipFill>
                <a:blip r:embed="rId3"/>
                <a:stretch>
                  <a:fillRect l="-476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B34AF96-23FB-4AD4-865C-5C64FC388A1D}"/>
              </a:ext>
            </a:extLst>
          </p:cNvPr>
          <p:cNvCxnSpPr>
            <a:cxnSpLocks/>
          </p:cNvCxnSpPr>
          <p:nvPr/>
        </p:nvCxnSpPr>
        <p:spPr>
          <a:xfrm>
            <a:off x="4933950" y="172390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EEFE91C4-989E-4B36-A0E5-3AA099DE038D}"/>
              </a:ext>
            </a:extLst>
          </p:cNvPr>
          <p:cNvSpPr txBox="1"/>
          <p:nvPr/>
        </p:nvSpPr>
        <p:spPr>
          <a:xfrm>
            <a:off x="5395914" y="1548636"/>
            <a:ext cx="71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[0;1]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CB6EEB9-84B2-43DB-8699-AC10B610D844}"/>
                  </a:ext>
                </a:extLst>
              </p:cNvPr>
              <p:cNvSpPr txBox="1"/>
              <p:nvPr/>
            </p:nvSpPr>
            <p:spPr>
              <a:xfrm>
                <a:off x="8665377" y="2717803"/>
                <a:ext cx="1785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28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i="1" dirty="0" smtClean="0">
                          <a:latin typeface="Cambria Math" panose="02040503050406030204" pitchFamily="18" charset="0"/>
                        </a:rPr>
                        <m:t>) ?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CB6EEB9-84B2-43DB-8699-AC10B610D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377" y="2717803"/>
                <a:ext cx="17859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D9C50D83-BAA6-45E3-BEEF-B0691031AF2C}"/>
              </a:ext>
            </a:extLst>
          </p:cNvPr>
          <p:cNvSpPr txBox="1"/>
          <p:nvPr/>
        </p:nvSpPr>
        <p:spPr>
          <a:xfrm>
            <a:off x="143439" y="1928061"/>
            <a:ext cx="181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F4732C-C09F-401C-BBEF-8998D4DB1D75}"/>
              </a:ext>
            </a:extLst>
          </p:cNvPr>
          <p:cNvSpPr txBox="1"/>
          <p:nvPr/>
        </p:nvSpPr>
        <p:spPr>
          <a:xfrm>
            <a:off x="6783636" y="1905937"/>
            <a:ext cx="181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0C70C-F217-4313-81A2-FA6DD8769DE6}"/>
              </a:ext>
            </a:extLst>
          </p:cNvPr>
          <p:cNvSpPr txBox="1"/>
          <p:nvPr/>
        </p:nvSpPr>
        <p:spPr>
          <a:xfrm>
            <a:off x="193362" y="5433508"/>
            <a:ext cx="115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 hidden units via </a:t>
            </a:r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activations and explain how neurons influence the probability of classification   </a:t>
            </a:r>
          </a:p>
        </p:txBody>
      </p:sp>
    </p:spTree>
    <p:extLst>
      <p:ext uri="{BB962C8B-B14F-4D97-AF65-F5344CB8AC3E}">
        <p14:creationId xmlns:p14="http://schemas.microsoft.com/office/powerpoint/2010/main" val="2938900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Interpretability of Neural Network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171FEC-952E-4FED-9D5E-8D1319CA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1594572"/>
            <a:ext cx="2162175" cy="657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CB3BD4-3304-498B-B408-340D80B5E25D}"/>
              </a:ext>
            </a:extLst>
          </p:cNvPr>
          <p:cNvSpPr txBox="1"/>
          <p:nvPr/>
        </p:nvSpPr>
        <p:spPr>
          <a:xfrm>
            <a:off x="7024687" y="1753246"/>
            <a:ext cx="476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TCAV (Testing with Concept Activation Vectors)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8CDB70A-3C6F-4838-9BB7-37A608E411BB}"/>
              </a:ext>
            </a:extLst>
          </p:cNvPr>
          <p:cNvGrpSpPr/>
          <p:nvPr/>
        </p:nvGrpSpPr>
        <p:grpSpPr>
          <a:xfrm>
            <a:off x="1809749" y="5625920"/>
            <a:ext cx="3252788" cy="438966"/>
            <a:chOff x="3809999" y="5625920"/>
            <a:chExt cx="3252788" cy="43896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444B721-2F53-4981-9C48-6B5EC83F2159}"/>
                </a:ext>
              </a:extLst>
            </p:cNvPr>
            <p:cNvSpPr/>
            <p:nvPr/>
          </p:nvSpPr>
          <p:spPr>
            <a:xfrm>
              <a:off x="4262437" y="5625920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captum.concept.TCAV</a:t>
              </a:r>
              <a:endParaRPr lang="fr-FR" sz="1600" dirty="0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1874B84-A3E8-4A0A-984C-3DE3928E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09999" y="5666104"/>
              <a:ext cx="385763" cy="358597"/>
            </a:xfrm>
            <a:prstGeom prst="rect">
              <a:avLst/>
            </a:prstGeom>
            <a:noFill/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E33DB611-56F1-4CEB-BC9E-339E92496070}"/>
              </a:ext>
            </a:extLst>
          </p:cNvPr>
          <p:cNvSpPr txBox="1"/>
          <p:nvPr/>
        </p:nvSpPr>
        <p:spPr>
          <a:xfrm>
            <a:off x="143439" y="2383625"/>
            <a:ext cx="1153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Kim et al. , «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Beyond Feature Attribution: Quantitative Testing with Concept Activation Vectors (TCAV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in </a:t>
            </a:r>
            <a:r>
              <a:rPr lang="fr-F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2668–2677. PMLR, 2018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C26883F-4CA9-400F-A966-7ADFBEE2B1B0}"/>
              </a:ext>
            </a:extLst>
          </p:cNvPr>
          <p:cNvGrpSpPr/>
          <p:nvPr/>
        </p:nvGrpSpPr>
        <p:grpSpPr>
          <a:xfrm>
            <a:off x="5857874" y="5632089"/>
            <a:ext cx="3233738" cy="438966"/>
            <a:chOff x="3971924" y="5625920"/>
            <a:chExt cx="3233738" cy="43896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49330829-4C3C-4EF5-8C83-EC307C37E73D}"/>
                </a:ext>
              </a:extLst>
            </p:cNvPr>
            <p:cNvSpPr/>
            <p:nvPr/>
          </p:nvSpPr>
          <p:spPr>
            <a:xfrm>
              <a:off x="4405312" y="5625920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 </a:t>
              </a:r>
              <a:r>
                <a:rPr lang="fr-FR" sz="1600" dirty="0" err="1"/>
                <a:t>captum.concept.Concept</a:t>
              </a:r>
              <a:endParaRPr lang="fr-FR" sz="1600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6D12EF9-77F5-46EE-9C82-450D1B9E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1924" y="5666104"/>
              <a:ext cx="385763" cy="358597"/>
            </a:xfrm>
            <a:prstGeom prst="rect">
              <a:avLst/>
            </a:prstGeom>
            <a:noFill/>
          </p:spPr>
        </p:pic>
      </p:grp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A6FC56-38CD-494B-9CF7-AA26DC8A2ADD}"/>
              </a:ext>
            </a:extLst>
          </p:cNvPr>
          <p:cNvCxnSpPr>
            <a:stCxn id="5" idx="3"/>
          </p:cNvCxnSpPr>
          <p:nvPr/>
        </p:nvCxnSpPr>
        <p:spPr>
          <a:xfrm flipV="1">
            <a:off x="6453187" y="1923184"/>
            <a:ext cx="4524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A920BEC-677A-4E6A-945D-A22CA413AAB7}"/>
              </a:ext>
            </a:extLst>
          </p:cNvPr>
          <p:cNvSpPr txBox="1"/>
          <p:nvPr/>
        </p:nvSpPr>
        <p:spPr>
          <a:xfrm>
            <a:off x="5260181" y="6394712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https://captum.ai/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27175-A95C-D77D-C238-6BDE86AD6171}"/>
              </a:ext>
            </a:extLst>
          </p:cNvPr>
          <p:cNvSpPr/>
          <p:nvPr/>
        </p:nvSpPr>
        <p:spPr>
          <a:xfrm>
            <a:off x="4062411" y="3585664"/>
            <a:ext cx="3433763" cy="4389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Convolutional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fr-FR" dirty="0">
                <a:solidFill>
                  <a:schemeClr val="tx1"/>
                </a:solidFill>
              </a:rPr>
              <a:t> Network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9135EAD-2CE7-2E97-262D-78CCD341B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749" y="3393839"/>
            <a:ext cx="1240922" cy="913131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730E2E0-2C16-5CFD-7547-9D08A12431E9}"/>
              </a:ext>
            </a:extLst>
          </p:cNvPr>
          <p:cNvCxnSpPr/>
          <p:nvPr/>
        </p:nvCxnSpPr>
        <p:spPr>
          <a:xfrm>
            <a:off x="3057525" y="3883758"/>
            <a:ext cx="847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B6409D3-6DBD-66B1-5485-C559A9B82F89}"/>
              </a:ext>
            </a:extLst>
          </p:cNvPr>
          <p:cNvCxnSpPr/>
          <p:nvPr/>
        </p:nvCxnSpPr>
        <p:spPr>
          <a:xfrm>
            <a:off x="7646193" y="3805147"/>
            <a:ext cx="847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6038D6B-BE99-5419-8FF7-669EEDEB20A9}"/>
              </a:ext>
            </a:extLst>
          </p:cNvPr>
          <p:cNvSpPr txBox="1"/>
          <p:nvPr/>
        </p:nvSpPr>
        <p:spPr>
          <a:xfrm>
            <a:off x="8672511" y="3609261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Tiger-ness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C381B10-36EB-45CB-5548-ACE63C67B732}"/>
              </a:ext>
            </a:extLst>
          </p:cNvPr>
          <p:cNvCxnSpPr/>
          <p:nvPr/>
        </p:nvCxnSpPr>
        <p:spPr>
          <a:xfrm>
            <a:off x="5779292" y="4143375"/>
            <a:ext cx="0" cy="46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2DA0E08-2566-1516-7CDD-21120F30F0DD}"/>
              </a:ext>
            </a:extLst>
          </p:cNvPr>
          <p:cNvSpPr txBox="1"/>
          <p:nvPr/>
        </p:nvSpPr>
        <p:spPr>
          <a:xfrm>
            <a:off x="2005011" y="4934955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Concept: « </a:t>
            </a:r>
            <a:r>
              <a:rPr lang="fr-FR" b="1" dirty="0" err="1"/>
              <a:t>Striped</a:t>
            </a:r>
            <a:r>
              <a:rPr lang="fr-FR" b="1" dirty="0"/>
              <a:t> »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791E8A0B-F85D-710F-8FEB-87AC7FDE9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0575" y="4180415"/>
            <a:ext cx="1921375" cy="13665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EE50BC5-BA24-BF52-2550-0A9406A46674}"/>
              </a:ext>
            </a:extLst>
          </p:cNvPr>
          <p:cNvSpPr/>
          <p:nvPr/>
        </p:nvSpPr>
        <p:spPr>
          <a:xfrm>
            <a:off x="10551794" y="4284141"/>
            <a:ext cx="390525" cy="1366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5CCDD686-C149-7FA1-1534-6D7BA78ECCBE}"/>
                  </a:ext>
                </a:extLst>
              </p:cNvPr>
              <p:cNvSpPr txBox="1"/>
              <p:nvPr/>
            </p:nvSpPr>
            <p:spPr>
              <a:xfrm>
                <a:off x="8525168" y="3209173"/>
                <a:ext cx="147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5CCDD686-C149-7FA1-1534-6D7BA78EC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168" y="3209173"/>
                <a:ext cx="147161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73DCCDA-8C48-FE13-BDAD-6AFDBF8BD46B}"/>
              </a:ext>
            </a:extLst>
          </p:cNvPr>
          <p:cNvCxnSpPr>
            <a:cxnSpLocks/>
          </p:cNvCxnSpPr>
          <p:nvPr/>
        </p:nvCxnSpPr>
        <p:spPr>
          <a:xfrm>
            <a:off x="7353300" y="5119621"/>
            <a:ext cx="2352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F70A819-9589-755D-4C7C-541F78A42A52}"/>
              </a:ext>
            </a:extLst>
          </p:cNvPr>
          <p:cNvSpPr txBox="1"/>
          <p:nvPr/>
        </p:nvSpPr>
        <p:spPr>
          <a:xfrm>
            <a:off x="7956088" y="4820959"/>
            <a:ext cx="14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  <a:latin typeface="Californian FB" panose="0207040306080B030204" pitchFamily="18" charset="0"/>
              </a:rPr>
              <a:t>TCAV score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17844E-BD55-4BFB-A4C9-30E4892BB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4909721"/>
            <a:ext cx="476432" cy="3693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0829D50-0F62-43EC-BA3C-5163DB29D9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7040" y="4902571"/>
            <a:ext cx="476432" cy="38279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9C5B6EA-A9A5-489E-B4BD-4B9DD0F2C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071" y="4916453"/>
            <a:ext cx="520588" cy="3693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BD5FE9-BD95-4FA9-8A4F-FA5804A9C2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3450" y="4909721"/>
            <a:ext cx="505624" cy="3756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6DEFAC1-003B-4191-AB07-3705F0B87BC8}"/>
              </a:ext>
            </a:extLst>
          </p:cNvPr>
          <p:cNvSpPr/>
          <p:nvPr/>
        </p:nvSpPr>
        <p:spPr>
          <a:xfrm>
            <a:off x="4291013" y="4765005"/>
            <a:ext cx="2771664" cy="612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0" grpId="0" animBg="1"/>
      <p:bldP spid="25" grpId="0"/>
      <p:bldP spid="28" grpId="0"/>
      <p:bldP spid="31" grpId="0" animBg="1"/>
      <p:bldP spid="32" grpId="0"/>
      <p:bldP spid="3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How Computer ‘</a:t>
            </a:r>
            <a:r>
              <a:rPr lang="fr-FR" dirty="0" err="1"/>
              <a:t>see</a:t>
            </a:r>
            <a:r>
              <a:rPr lang="fr-FR" dirty="0"/>
              <a:t>’ image ?</a:t>
            </a:r>
          </a:p>
        </p:txBody>
      </p:sp>
    </p:spTree>
    <p:extLst>
      <p:ext uri="{BB962C8B-B14F-4D97-AF65-F5344CB8AC3E}">
        <p14:creationId xmlns:p14="http://schemas.microsoft.com/office/powerpoint/2010/main" val="1823993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A22A3B5-2BFC-4C86-AC15-48BEE1FC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49" y="2796153"/>
            <a:ext cx="1800225" cy="992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5EC3A8E-53EE-1255-6A18-3287A39F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7" y="3157718"/>
            <a:ext cx="3086099" cy="19257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Interpretability of Neural Network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171FEC-952E-4FED-9D5E-8D1319CA2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2" y="1594572"/>
            <a:ext cx="2162175" cy="657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CB3BD4-3304-498B-B408-340D80B5E25D}"/>
              </a:ext>
            </a:extLst>
          </p:cNvPr>
          <p:cNvSpPr txBox="1"/>
          <p:nvPr/>
        </p:nvSpPr>
        <p:spPr>
          <a:xfrm>
            <a:off x="7024687" y="1753246"/>
            <a:ext cx="476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Conductance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8CDB70A-3C6F-4838-9BB7-37A608E411BB}"/>
              </a:ext>
            </a:extLst>
          </p:cNvPr>
          <p:cNvGrpSpPr/>
          <p:nvPr/>
        </p:nvGrpSpPr>
        <p:grpSpPr>
          <a:xfrm>
            <a:off x="1187405" y="5625920"/>
            <a:ext cx="4260911" cy="438966"/>
            <a:chOff x="3463460" y="5625920"/>
            <a:chExt cx="3112316" cy="43896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444B721-2F53-4981-9C48-6B5EC83F2159}"/>
                </a:ext>
              </a:extLst>
            </p:cNvPr>
            <p:cNvSpPr/>
            <p:nvPr/>
          </p:nvSpPr>
          <p:spPr>
            <a:xfrm>
              <a:off x="3775426" y="5625920"/>
              <a:ext cx="2800350" cy="4389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   </a:t>
              </a:r>
              <a:r>
                <a:rPr lang="fr-FR" sz="1600" dirty="0" err="1"/>
                <a:t>captum.attr.LayerConductance.attribute</a:t>
              </a:r>
              <a:endParaRPr lang="fr-FR" sz="1600" dirty="0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1874B84-A3E8-4A0A-984C-3DE3928E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3460" y="5625920"/>
              <a:ext cx="314410" cy="401804"/>
            </a:xfrm>
            <a:prstGeom prst="rect">
              <a:avLst/>
            </a:prstGeom>
            <a:noFill/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E33DB611-56F1-4CEB-BC9E-339E92496070}"/>
              </a:ext>
            </a:extLst>
          </p:cNvPr>
          <p:cNvSpPr txBox="1"/>
          <p:nvPr/>
        </p:nvSpPr>
        <p:spPr>
          <a:xfrm>
            <a:off x="257175" y="2293026"/>
            <a:ext cx="115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Dhamdhere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, «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Important Neuron Is?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fr-F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arXiv:1805.12233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A6FC56-38CD-494B-9CF7-AA26DC8A2ADD}"/>
              </a:ext>
            </a:extLst>
          </p:cNvPr>
          <p:cNvCxnSpPr>
            <a:stCxn id="5" idx="3"/>
          </p:cNvCxnSpPr>
          <p:nvPr/>
        </p:nvCxnSpPr>
        <p:spPr>
          <a:xfrm flipV="1">
            <a:off x="6453187" y="1923184"/>
            <a:ext cx="4524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61E6054-FB88-49A9-AA01-1A52358BAD4E}"/>
              </a:ext>
            </a:extLst>
          </p:cNvPr>
          <p:cNvSpPr txBox="1"/>
          <p:nvPr/>
        </p:nvSpPr>
        <p:spPr>
          <a:xfrm>
            <a:off x="5260181" y="6394712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https://captum.ai/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800FD66-E51B-57D8-8226-57B39D70206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571749" y="3248025"/>
            <a:ext cx="3762376" cy="79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54450D9-2C61-CF86-05F1-AA868735151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71749" y="4038600"/>
            <a:ext cx="3762376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EBED9AF-BF1E-062A-81C1-295A8910C04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71749" y="4038600"/>
            <a:ext cx="3833815" cy="138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410A3-435B-15E9-8D00-4D636826E709}"/>
              </a:ext>
            </a:extLst>
          </p:cNvPr>
          <p:cNvSpPr/>
          <p:nvPr/>
        </p:nvSpPr>
        <p:spPr>
          <a:xfrm>
            <a:off x="2181224" y="3495675"/>
            <a:ext cx="390525" cy="1085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1A3A4DA-54F9-4973-8EAA-0351E0CD9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473" y="5212769"/>
            <a:ext cx="776288" cy="59835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53C22A-63B5-41C9-BB92-2E3219FEB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341" y="5228204"/>
            <a:ext cx="800952" cy="6171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4A4FFD3-1B0D-4EB3-8053-A4D5166F4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48" y="2916190"/>
            <a:ext cx="828677" cy="61719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D5A00A6-FD37-464C-BE24-3D155F3B0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741" y="2844636"/>
            <a:ext cx="614364" cy="7075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E437BA7-A27A-47B2-B3E6-A15E8A4BA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293" y="2835994"/>
            <a:ext cx="702469" cy="69260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95D35F3-2725-49C8-9B2D-888B4510DB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64150" y="5209623"/>
            <a:ext cx="499109" cy="62192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1B54780-60B1-4BFE-AED3-93D422C0D2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4649" y="5209623"/>
            <a:ext cx="1800225" cy="937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9FE15BF-AA3B-4EA7-BECF-DECBDE12BBD9}"/>
              </a:ext>
            </a:extLst>
          </p:cNvPr>
          <p:cNvSpPr/>
          <p:nvPr/>
        </p:nvSpPr>
        <p:spPr>
          <a:xfrm>
            <a:off x="7483078" y="2844636"/>
            <a:ext cx="261937" cy="841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E76F9F-05DF-494B-ABCB-0097CE45570F}"/>
              </a:ext>
            </a:extLst>
          </p:cNvPr>
          <p:cNvSpPr/>
          <p:nvPr/>
        </p:nvSpPr>
        <p:spPr>
          <a:xfrm>
            <a:off x="7335469" y="5266209"/>
            <a:ext cx="177329" cy="6869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E48B8F0-695B-4FEB-9D1F-D4D5BE26C1A9}"/>
              </a:ext>
            </a:extLst>
          </p:cNvPr>
          <p:cNvSpPr txBox="1"/>
          <p:nvPr/>
        </p:nvSpPr>
        <p:spPr>
          <a:xfrm>
            <a:off x="11262369" y="2272193"/>
            <a:ext cx="109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N° Class in « </a:t>
            </a:r>
            <a:r>
              <a:rPr lang="fr-F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48B3B0B-3DAF-4E38-9C2E-5989D15A56DF}"/>
              </a:ext>
            </a:extLst>
          </p:cNvPr>
          <p:cNvSpPr txBox="1"/>
          <p:nvPr/>
        </p:nvSpPr>
        <p:spPr>
          <a:xfrm>
            <a:off x="11427619" y="3019218"/>
            <a:ext cx="82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Id=‘291’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BFBE7F3-4E60-450E-914B-0907057C327A}"/>
              </a:ext>
            </a:extLst>
          </p:cNvPr>
          <p:cNvSpPr txBox="1"/>
          <p:nvPr/>
        </p:nvSpPr>
        <p:spPr>
          <a:xfrm>
            <a:off x="11427618" y="5421400"/>
            <a:ext cx="82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Id=‘22’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573B2C4-DE1A-4882-A14F-C46456B92A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648" y="3991583"/>
            <a:ext cx="1800225" cy="1004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3D45124-1BE5-404F-9EFC-F67E4EA2EFAD}"/>
              </a:ext>
            </a:extLst>
          </p:cNvPr>
          <p:cNvSpPr/>
          <p:nvPr/>
        </p:nvSpPr>
        <p:spPr>
          <a:xfrm>
            <a:off x="7656908" y="4045581"/>
            <a:ext cx="261937" cy="841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104CFB3C-16FD-4F17-9E88-123FA3A4D9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341" y="4161268"/>
            <a:ext cx="800952" cy="512083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5A21B94-48C6-409C-86AB-4843CC885D5A}"/>
              </a:ext>
            </a:extLst>
          </p:cNvPr>
          <p:cNvSpPr txBox="1"/>
          <p:nvPr/>
        </p:nvSpPr>
        <p:spPr>
          <a:xfrm>
            <a:off x="11408569" y="4278809"/>
            <a:ext cx="82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Id=‘285’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1D76FEAC-FFBF-43B7-9EEC-A6A8B4272C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92641" y="4161267"/>
            <a:ext cx="753652" cy="51208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9989D4FD-AC82-4E9B-A1D4-B881C211EC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9100" y="4078183"/>
            <a:ext cx="554159" cy="67824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7D664A8-586E-46F6-9C43-EC1CC4AFBA7E}"/>
              </a:ext>
            </a:extLst>
          </p:cNvPr>
          <p:cNvSpPr/>
          <p:nvPr/>
        </p:nvSpPr>
        <p:spPr>
          <a:xfrm>
            <a:off x="8696325" y="2796153"/>
            <a:ext cx="2552700" cy="917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B698B-88C1-4F36-8D6A-8251B02AEADC}"/>
              </a:ext>
            </a:extLst>
          </p:cNvPr>
          <p:cNvSpPr/>
          <p:nvPr/>
        </p:nvSpPr>
        <p:spPr>
          <a:xfrm>
            <a:off x="8696325" y="4008148"/>
            <a:ext cx="2552700" cy="917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B3B016-B359-49D5-813A-32056CB7B973}"/>
              </a:ext>
            </a:extLst>
          </p:cNvPr>
          <p:cNvSpPr/>
          <p:nvPr/>
        </p:nvSpPr>
        <p:spPr>
          <a:xfrm>
            <a:off x="8696325" y="5167088"/>
            <a:ext cx="2552700" cy="917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1836DC-A27C-4738-9E51-8D95A45A7F39}"/>
              </a:ext>
            </a:extLst>
          </p:cNvPr>
          <p:cNvSpPr/>
          <p:nvPr/>
        </p:nvSpPr>
        <p:spPr>
          <a:xfrm>
            <a:off x="11427618" y="2805224"/>
            <a:ext cx="672455" cy="917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6D0EC-5FD7-48E1-9C69-7553C3AE487F}"/>
              </a:ext>
            </a:extLst>
          </p:cNvPr>
          <p:cNvSpPr/>
          <p:nvPr/>
        </p:nvSpPr>
        <p:spPr>
          <a:xfrm>
            <a:off x="11445932" y="3997236"/>
            <a:ext cx="672455" cy="917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FCF4C7-0372-41C9-8A72-F3D3C67FD55C}"/>
              </a:ext>
            </a:extLst>
          </p:cNvPr>
          <p:cNvSpPr/>
          <p:nvPr/>
        </p:nvSpPr>
        <p:spPr>
          <a:xfrm>
            <a:off x="11432600" y="5167088"/>
            <a:ext cx="672455" cy="917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902EDF2-B448-4961-A768-8300178C3BE2}"/>
              </a:ext>
            </a:extLst>
          </p:cNvPr>
          <p:cNvSpPr txBox="1"/>
          <p:nvPr/>
        </p:nvSpPr>
        <p:spPr>
          <a:xfrm>
            <a:off x="6759175" y="2424132"/>
            <a:ext cx="2319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</a:t>
            </a:r>
            <a:r>
              <a:rPr lang="fr-F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fr-F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56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/>
              <a:t> Other architectures: AutoEncoder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416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AutoEncoder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819FDA-BE16-F076-177E-39B03E14781C}"/>
              </a:ext>
            </a:extLst>
          </p:cNvPr>
          <p:cNvGrpSpPr/>
          <p:nvPr/>
        </p:nvGrpSpPr>
        <p:grpSpPr>
          <a:xfrm>
            <a:off x="3233664" y="2199561"/>
            <a:ext cx="1291882" cy="2242625"/>
            <a:chOff x="3205089" y="2866311"/>
            <a:chExt cx="1291882" cy="224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Ellipse 103">
                  <a:extLst>
                    <a:ext uri="{FF2B5EF4-FFF2-40B4-BE49-F238E27FC236}">
                      <a16:creationId xmlns:a16="http://schemas.microsoft.com/office/drawing/2014/main" id="{579AAA20-8EA7-0579-4C0D-FB7C903CF84E}"/>
                    </a:ext>
                  </a:extLst>
                </p:cNvPr>
                <p:cNvSpPr/>
                <p:nvPr/>
              </p:nvSpPr>
              <p:spPr>
                <a:xfrm>
                  <a:off x="3205089" y="2866311"/>
                  <a:ext cx="365760" cy="40796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1EAF8583-E228-4ED0-979E-BB89CCDD04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089" y="2866311"/>
                  <a:ext cx="365760" cy="407963"/>
                </a:xfrm>
                <a:prstGeom prst="ellipse">
                  <a:avLst/>
                </a:prstGeom>
                <a:blipFill>
                  <a:blip r:embed="rId3"/>
                  <a:stretch>
                    <a:fillRect l="-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A8F29E32-CABE-FBDD-070F-B0F8D81F1EEF}"/>
                </a:ext>
              </a:extLst>
            </p:cNvPr>
            <p:cNvSpPr/>
            <p:nvPr/>
          </p:nvSpPr>
          <p:spPr>
            <a:xfrm>
              <a:off x="3205089" y="3470050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43D86CD6-E188-DC7D-8A8A-CDABBA9ABEFD}"/>
                </a:ext>
              </a:extLst>
            </p:cNvPr>
            <p:cNvSpPr/>
            <p:nvPr/>
          </p:nvSpPr>
          <p:spPr>
            <a:xfrm>
              <a:off x="3219156" y="4126543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1F778A03-75D4-B3BA-EDEA-8A9D675164D6}"/>
                    </a:ext>
                  </a:extLst>
                </p:cNvPr>
                <p:cNvSpPr/>
                <p:nvPr/>
              </p:nvSpPr>
              <p:spPr>
                <a:xfrm>
                  <a:off x="3219156" y="4700973"/>
                  <a:ext cx="365760" cy="40796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B6E5A960-2D52-4127-A038-49AB0C5400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156" y="4700973"/>
                  <a:ext cx="365760" cy="407963"/>
                </a:xfrm>
                <a:prstGeom prst="ellipse">
                  <a:avLst/>
                </a:prstGeom>
                <a:blipFill>
                  <a:blip r:embed="rId4"/>
                  <a:stretch>
                    <a:fillRect l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8ED3AD95-D501-1737-4375-7C6BEB3D37F0}"/>
                </a:ext>
              </a:extLst>
            </p:cNvPr>
            <p:cNvSpPr/>
            <p:nvPr/>
          </p:nvSpPr>
          <p:spPr>
            <a:xfrm>
              <a:off x="4117144" y="3266068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6E791A52-8F01-DF47-3363-8971E107AB7A}"/>
                </a:ext>
              </a:extLst>
            </p:cNvPr>
            <p:cNvSpPr/>
            <p:nvPr/>
          </p:nvSpPr>
          <p:spPr>
            <a:xfrm>
              <a:off x="4117144" y="3878013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74969C28-C7E8-BC2F-56D2-9E6EEA7E2F67}"/>
                </a:ext>
              </a:extLst>
            </p:cNvPr>
            <p:cNvSpPr/>
            <p:nvPr/>
          </p:nvSpPr>
          <p:spPr>
            <a:xfrm>
              <a:off x="4131211" y="4496991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1" name="Ellipse 110">
            <a:extLst>
              <a:ext uri="{FF2B5EF4-FFF2-40B4-BE49-F238E27FC236}">
                <a16:creationId xmlns:a16="http://schemas.microsoft.com/office/drawing/2014/main" id="{2B9662DC-D9E6-C43A-0539-AAD371957C90}"/>
              </a:ext>
            </a:extLst>
          </p:cNvPr>
          <p:cNvSpPr/>
          <p:nvPr/>
        </p:nvSpPr>
        <p:spPr>
          <a:xfrm>
            <a:off x="5592347" y="3123335"/>
            <a:ext cx="365760" cy="40796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9E60429-0464-EF1E-1193-8C76B22DECB7}"/>
              </a:ext>
            </a:extLst>
          </p:cNvPr>
          <p:cNvSpPr/>
          <p:nvPr/>
        </p:nvSpPr>
        <p:spPr>
          <a:xfrm>
            <a:off x="5395887" y="2507152"/>
            <a:ext cx="785447" cy="16623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C0A3D34-DDFA-F92E-1A3C-879AC052A314}"/>
              </a:ext>
            </a:extLst>
          </p:cNvPr>
          <p:cNvCxnSpPr>
            <a:cxnSpLocks/>
            <a:endCxn id="108" idx="2"/>
          </p:cNvCxnSpPr>
          <p:nvPr/>
        </p:nvCxnSpPr>
        <p:spPr>
          <a:xfrm>
            <a:off x="3599424" y="2488547"/>
            <a:ext cx="546295" cy="3147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0112B93C-A59A-9096-AEFA-2103EED6CA7D}"/>
              </a:ext>
            </a:extLst>
          </p:cNvPr>
          <p:cNvCxnSpPr>
            <a:cxnSpLocks/>
            <a:stCxn id="104" idx="5"/>
            <a:endCxn id="109" idx="2"/>
          </p:cNvCxnSpPr>
          <p:nvPr/>
        </p:nvCxnSpPr>
        <p:spPr>
          <a:xfrm>
            <a:off x="3545860" y="2547779"/>
            <a:ext cx="599859" cy="8674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0D2CCDDE-AB4E-3EB2-C5FC-C68B2943DE96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3557408" y="3023724"/>
            <a:ext cx="655942" cy="8662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7787C198-0904-ECBE-274B-9FDE56F17299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3597072" y="4034223"/>
            <a:ext cx="562714" cy="2533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4C415635-9746-3D34-EA46-30B892F0F123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>
          <a:xfrm flipV="1">
            <a:off x="3613491" y="341524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80AFCA65-1A55-FFE6-5C7B-EA1CF0B2D73A}"/>
              </a:ext>
            </a:extLst>
          </p:cNvPr>
          <p:cNvCxnSpPr>
            <a:cxnSpLocks/>
          </p:cNvCxnSpPr>
          <p:nvPr/>
        </p:nvCxnSpPr>
        <p:spPr>
          <a:xfrm flipV="1">
            <a:off x="3596967" y="280800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1019DF0A-F70C-7282-D8CA-F17B49A42473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 flipV="1">
            <a:off x="3599424" y="2803300"/>
            <a:ext cx="546295" cy="2039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6A1D353F-76AF-DDE5-5480-F61CEA96E10C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3610972" y="3415245"/>
            <a:ext cx="534747" cy="194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D4D19E57-8614-315A-675C-5B20D0362124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4480405" y="2792705"/>
            <a:ext cx="1111942" cy="5346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C7A29FC5-1D26-712D-4EFF-E7D91AF63B66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490593" y="3327317"/>
            <a:ext cx="1101754" cy="123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52A3E491-0397-F07B-B63C-37B78D2300BE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 flipV="1">
            <a:off x="4525546" y="3327317"/>
            <a:ext cx="1066801" cy="7069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85975F28-7BCD-CD57-3DC0-A411C7D26E66}"/>
              </a:ext>
            </a:extLst>
          </p:cNvPr>
          <p:cNvCxnSpPr>
            <a:cxnSpLocks/>
            <a:stCxn id="111" idx="6"/>
            <a:endCxn id="147" idx="6"/>
          </p:cNvCxnSpPr>
          <p:nvPr/>
        </p:nvCxnSpPr>
        <p:spPr>
          <a:xfrm>
            <a:off x="5958107" y="3327317"/>
            <a:ext cx="1218322" cy="1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10D26B8D-9FCE-5655-BB88-A76677753CFC}"/>
              </a:ext>
            </a:extLst>
          </p:cNvPr>
          <p:cNvCxnSpPr>
            <a:cxnSpLocks/>
            <a:stCxn id="111" idx="6"/>
            <a:endCxn id="146" idx="6"/>
          </p:cNvCxnSpPr>
          <p:nvPr/>
        </p:nvCxnSpPr>
        <p:spPr>
          <a:xfrm flipV="1">
            <a:off x="5958107" y="2827919"/>
            <a:ext cx="1218322" cy="499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735DBFE0-DED6-EA99-D6AF-0C4925AB95EC}"/>
              </a:ext>
            </a:extLst>
          </p:cNvPr>
          <p:cNvCxnSpPr>
            <a:cxnSpLocks/>
            <a:stCxn id="111" idx="6"/>
          </p:cNvCxnSpPr>
          <p:nvPr/>
        </p:nvCxnSpPr>
        <p:spPr>
          <a:xfrm>
            <a:off x="5958107" y="3327317"/>
            <a:ext cx="1184031" cy="7549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066B7AC-9BE4-D861-5971-A2AF803EE208}"/>
              </a:ext>
            </a:extLst>
          </p:cNvPr>
          <p:cNvSpPr txBox="1"/>
          <p:nvPr/>
        </p:nvSpPr>
        <p:spPr>
          <a:xfrm>
            <a:off x="1600385" y="2981512"/>
            <a:ext cx="101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Input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6F8BEEF-1B08-51DA-81F3-FBE849E51051}"/>
              </a:ext>
            </a:extLst>
          </p:cNvPr>
          <p:cNvSpPr txBox="1"/>
          <p:nvPr/>
        </p:nvSpPr>
        <p:spPr>
          <a:xfrm>
            <a:off x="8716518" y="2913480"/>
            <a:ext cx="115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Output</a:t>
            </a:r>
          </a:p>
        </p:txBody>
      </p:sp>
      <p:sp>
        <p:nvSpPr>
          <p:cNvPr id="129" name="Trapèze 128">
            <a:extLst>
              <a:ext uri="{FF2B5EF4-FFF2-40B4-BE49-F238E27FC236}">
                <a16:creationId xmlns:a16="http://schemas.microsoft.com/office/drawing/2014/main" id="{947BBCE9-B5EB-4684-92F5-018DDA3B1685}"/>
              </a:ext>
            </a:extLst>
          </p:cNvPr>
          <p:cNvSpPr/>
          <p:nvPr/>
        </p:nvSpPr>
        <p:spPr>
          <a:xfrm rot="5400000">
            <a:off x="2694353" y="2777250"/>
            <a:ext cx="3330533" cy="1232592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Trapèze 129">
            <a:extLst>
              <a:ext uri="{FF2B5EF4-FFF2-40B4-BE49-F238E27FC236}">
                <a16:creationId xmlns:a16="http://schemas.microsoft.com/office/drawing/2014/main" id="{844B04D0-9DF6-08C4-CE0B-3F5280090BF2}"/>
              </a:ext>
            </a:extLst>
          </p:cNvPr>
          <p:cNvSpPr/>
          <p:nvPr/>
        </p:nvSpPr>
        <p:spPr>
          <a:xfrm rot="16200000" flipH="1">
            <a:off x="5655851" y="2772279"/>
            <a:ext cx="3312000" cy="1224000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B6C63A53-CFE4-36EE-9066-14ED5B715BE5}"/>
              </a:ext>
            </a:extLst>
          </p:cNvPr>
          <p:cNvSpPr txBox="1"/>
          <p:nvPr/>
        </p:nvSpPr>
        <p:spPr>
          <a:xfrm>
            <a:off x="3879605" y="5475910"/>
            <a:ext cx="192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363ED0C1-7DA2-1375-103C-1F150744A6CB}"/>
              </a:ext>
            </a:extLst>
          </p:cNvPr>
          <p:cNvSpPr txBox="1"/>
          <p:nvPr/>
        </p:nvSpPr>
        <p:spPr>
          <a:xfrm>
            <a:off x="6547782" y="5475909"/>
            <a:ext cx="192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Decoder</a:t>
            </a:r>
          </a:p>
        </p:txBody>
      </p:sp>
      <p:sp>
        <p:nvSpPr>
          <p:cNvPr id="133" name="Accolade fermante 132">
            <a:extLst>
              <a:ext uri="{FF2B5EF4-FFF2-40B4-BE49-F238E27FC236}">
                <a16:creationId xmlns:a16="http://schemas.microsoft.com/office/drawing/2014/main" id="{49999FD5-FCA2-AFA1-5246-50CE4157981A}"/>
              </a:ext>
            </a:extLst>
          </p:cNvPr>
          <p:cNvSpPr/>
          <p:nvPr/>
        </p:nvSpPr>
        <p:spPr>
          <a:xfrm rot="5400000">
            <a:off x="4205306" y="4721806"/>
            <a:ext cx="414809" cy="1338776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Accolade fermante 133">
            <a:extLst>
              <a:ext uri="{FF2B5EF4-FFF2-40B4-BE49-F238E27FC236}">
                <a16:creationId xmlns:a16="http://schemas.microsoft.com/office/drawing/2014/main" id="{C7A22D56-E23B-0A0D-0640-D7F38B13B266}"/>
              </a:ext>
            </a:extLst>
          </p:cNvPr>
          <p:cNvSpPr/>
          <p:nvPr/>
        </p:nvSpPr>
        <p:spPr>
          <a:xfrm rot="5400000">
            <a:off x="7009992" y="4725922"/>
            <a:ext cx="355703" cy="1289509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989BD69E-9198-6A30-4395-7BE0CBE0F4CD}"/>
                  </a:ext>
                </a:extLst>
              </p:cNvPr>
              <p:cNvSpPr txBox="1"/>
              <p:nvPr/>
            </p:nvSpPr>
            <p:spPr>
              <a:xfrm>
                <a:off x="3399205" y="1378952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989BD69E-9198-6A30-4395-7BE0CBE0F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205" y="1378952"/>
                <a:ext cx="192082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ZoneTexte 135">
                <a:extLst>
                  <a:ext uri="{FF2B5EF4-FFF2-40B4-BE49-F238E27FC236}">
                    <a16:creationId xmlns:a16="http://schemas.microsoft.com/office/drawing/2014/main" id="{60F4DD5F-D5B0-F49C-25D6-A5CFAA3B7694}"/>
                  </a:ext>
                </a:extLst>
              </p:cNvPr>
              <p:cNvSpPr txBox="1"/>
              <p:nvPr/>
            </p:nvSpPr>
            <p:spPr>
              <a:xfrm>
                <a:off x="6533417" y="1277678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136" name="ZoneTexte 135">
                <a:extLst>
                  <a:ext uri="{FF2B5EF4-FFF2-40B4-BE49-F238E27FC236}">
                    <a16:creationId xmlns:a16="http://schemas.microsoft.com/office/drawing/2014/main" id="{60F4DD5F-D5B0-F49C-25D6-A5CFAA3B7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417" y="1277678"/>
                <a:ext cx="1920827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ZoneTexte 136">
            <a:extLst>
              <a:ext uri="{FF2B5EF4-FFF2-40B4-BE49-F238E27FC236}">
                <a16:creationId xmlns:a16="http://schemas.microsoft.com/office/drawing/2014/main" id="{660F7522-3068-FC22-8625-1BF7D94AEC8C}"/>
              </a:ext>
            </a:extLst>
          </p:cNvPr>
          <p:cNvSpPr txBox="1"/>
          <p:nvPr/>
        </p:nvSpPr>
        <p:spPr>
          <a:xfrm>
            <a:off x="5152834" y="4287605"/>
            <a:ext cx="19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Bottleneck</a:t>
            </a:r>
            <a:endParaRPr lang="fr-FR" sz="2000" b="1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244911AD-CEAD-ABFC-459E-1B6FEFBCFB5E}"/>
              </a:ext>
            </a:extLst>
          </p:cNvPr>
          <p:cNvSpPr txBox="1"/>
          <p:nvPr/>
        </p:nvSpPr>
        <p:spPr>
          <a:xfrm>
            <a:off x="1909253" y="2460324"/>
            <a:ext cx="46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X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88B80312-72D6-71C0-076E-503D10444B93}"/>
              </a:ext>
            </a:extLst>
          </p:cNvPr>
          <p:cNvSpPr txBox="1"/>
          <p:nvPr/>
        </p:nvSpPr>
        <p:spPr>
          <a:xfrm>
            <a:off x="9056851" y="2368485"/>
            <a:ext cx="45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X’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E6BB0AC7-E500-49FE-CAB4-1FED2EAF4645}"/>
              </a:ext>
            </a:extLst>
          </p:cNvPr>
          <p:cNvSpPr txBox="1"/>
          <p:nvPr/>
        </p:nvSpPr>
        <p:spPr>
          <a:xfrm>
            <a:off x="5082099" y="2060214"/>
            <a:ext cx="19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Latent </a:t>
            </a:r>
            <a:r>
              <a:rPr lang="fr-FR" sz="2000" b="1" dirty="0" err="1"/>
              <a:t>space</a:t>
            </a:r>
            <a:endParaRPr lang="fr-FR" sz="2000" b="1" dirty="0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6834BD35-E0F5-B3E2-DBE2-51C555E91307}"/>
              </a:ext>
            </a:extLst>
          </p:cNvPr>
          <p:cNvGrpSpPr/>
          <p:nvPr/>
        </p:nvGrpSpPr>
        <p:grpSpPr>
          <a:xfrm flipH="1">
            <a:off x="7162362" y="2224180"/>
            <a:ext cx="1291882" cy="2242625"/>
            <a:chOff x="3205089" y="2866311"/>
            <a:chExt cx="1291882" cy="2242625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B7BB8D7-F0F6-3D29-1362-412ACE04D062}"/>
                </a:ext>
              </a:extLst>
            </p:cNvPr>
            <p:cNvSpPr/>
            <p:nvPr/>
          </p:nvSpPr>
          <p:spPr>
            <a:xfrm>
              <a:off x="3205089" y="2866311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7C8F842-CFF2-4C50-8F5C-29CC2B5E89CF}"/>
                </a:ext>
              </a:extLst>
            </p:cNvPr>
            <p:cNvSpPr/>
            <p:nvPr/>
          </p:nvSpPr>
          <p:spPr>
            <a:xfrm>
              <a:off x="3205089" y="3470050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0C622BB6-DFD5-E31D-1841-40797BA41B88}"/>
                </a:ext>
              </a:extLst>
            </p:cNvPr>
            <p:cNvSpPr/>
            <p:nvPr/>
          </p:nvSpPr>
          <p:spPr>
            <a:xfrm>
              <a:off x="3219156" y="4126543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A79B9F5C-7015-C27F-6E49-03247D341E7C}"/>
                </a:ext>
              </a:extLst>
            </p:cNvPr>
            <p:cNvSpPr/>
            <p:nvPr/>
          </p:nvSpPr>
          <p:spPr>
            <a:xfrm>
              <a:off x="3219156" y="4700973"/>
              <a:ext cx="365760" cy="407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9B8B753A-BE15-AE5A-37C5-2F11CAE15D8F}"/>
                </a:ext>
              </a:extLst>
            </p:cNvPr>
            <p:cNvSpPr/>
            <p:nvPr/>
          </p:nvSpPr>
          <p:spPr>
            <a:xfrm>
              <a:off x="4117144" y="3266068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271E4152-71E9-F56B-049D-C34CB580EA88}"/>
                </a:ext>
              </a:extLst>
            </p:cNvPr>
            <p:cNvSpPr/>
            <p:nvPr/>
          </p:nvSpPr>
          <p:spPr>
            <a:xfrm>
              <a:off x="4117144" y="3878013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F436FC13-115A-6EC2-D9A0-FE6D2A020FA4}"/>
                </a:ext>
              </a:extLst>
            </p:cNvPr>
            <p:cNvSpPr/>
            <p:nvPr/>
          </p:nvSpPr>
          <p:spPr>
            <a:xfrm>
              <a:off x="4131211" y="4496991"/>
              <a:ext cx="365760" cy="4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50E6BF8B-0D2D-3B70-210E-D614F146ACE4}"/>
              </a:ext>
            </a:extLst>
          </p:cNvPr>
          <p:cNvCxnSpPr>
            <a:cxnSpLocks/>
          </p:cNvCxnSpPr>
          <p:nvPr/>
        </p:nvCxnSpPr>
        <p:spPr>
          <a:xfrm flipH="1">
            <a:off x="7542189" y="2572398"/>
            <a:ext cx="599859" cy="8674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F6E0B8FE-B86F-5E48-C4B5-AB12E846B17B}"/>
              </a:ext>
            </a:extLst>
          </p:cNvPr>
          <p:cNvCxnSpPr>
            <a:cxnSpLocks/>
          </p:cNvCxnSpPr>
          <p:nvPr/>
        </p:nvCxnSpPr>
        <p:spPr>
          <a:xfrm flipH="1" flipV="1">
            <a:off x="7542189" y="3439864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48CF48F4-0AAA-F0A2-F024-A393410CF307}"/>
              </a:ext>
            </a:extLst>
          </p:cNvPr>
          <p:cNvCxnSpPr>
            <a:cxnSpLocks/>
          </p:cNvCxnSpPr>
          <p:nvPr/>
        </p:nvCxnSpPr>
        <p:spPr>
          <a:xfrm flipH="1" flipV="1">
            <a:off x="7525665" y="2832624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1012D5CE-216D-5006-707D-E0BFFE2C2E12}"/>
              </a:ext>
            </a:extLst>
          </p:cNvPr>
          <p:cNvCxnSpPr>
            <a:cxnSpLocks/>
          </p:cNvCxnSpPr>
          <p:nvPr/>
        </p:nvCxnSpPr>
        <p:spPr>
          <a:xfrm flipH="1" flipV="1">
            <a:off x="7542189" y="2827919"/>
            <a:ext cx="546295" cy="2039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C2EB6A80-4B56-F503-2AA2-EA1F6229400A}"/>
              </a:ext>
            </a:extLst>
          </p:cNvPr>
          <p:cNvCxnSpPr>
            <a:cxnSpLocks/>
            <a:stCxn id="145" idx="6"/>
            <a:endCxn id="148" idx="2"/>
          </p:cNvCxnSpPr>
          <p:nvPr/>
        </p:nvCxnSpPr>
        <p:spPr>
          <a:xfrm flipH="1" flipV="1">
            <a:off x="7528122" y="4058842"/>
            <a:ext cx="546295" cy="2039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E21B6598-9B78-823C-A588-4F9D5BBF2F7A}"/>
              </a:ext>
            </a:extLst>
          </p:cNvPr>
          <p:cNvCxnSpPr>
            <a:cxnSpLocks/>
            <a:stCxn id="142" idx="5"/>
            <a:endCxn id="146" idx="2"/>
          </p:cNvCxnSpPr>
          <p:nvPr/>
        </p:nvCxnSpPr>
        <p:spPr>
          <a:xfrm flipH="1">
            <a:off x="7542189" y="2572398"/>
            <a:ext cx="599859" cy="2555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>
            <a:extLst>
              <a:ext uri="{FF2B5EF4-FFF2-40B4-BE49-F238E27FC236}">
                <a16:creationId xmlns:a16="http://schemas.microsoft.com/office/drawing/2014/main" id="{DFE9DA65-AFCE-9F33-9726-6C80308819DE}"/>
              </a:ext>
            </a:extLst>
          </p:cNvPr>
          <p:cNvCxnSpPr>
            <a:cxnSpLocks/>
            <a:endCxn id="144" idx="6"/>
          </p:cNvCxnSpPr>
          <p:nvPr/>
        </p:nvCxnSpPr>
        <p:spPr>
          <a:xfrm flipV="1">
            <a:off x="7528122" y="3688394"/>
            <a:ext cx="546295" cy="376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5697ED0B-F7CA-7721-0EF4-FAF03C28D7C6}"/>
              </a:ext>
            </a:extLst>
          </p:cNvPr>
          <p:cNvCxnSpPr>
            <a:cxnSpLocks/>
            <a:stCxn id="148" idx="2"/>
            <a:endCxn id="143" idx="6"/>
          </p:cNvCxnSpPr>
          <p:nvPr/>
        </p:nvCxnSpPr>
        <p:spPr>
          <a:xfrm flipV="1">
            <a:off x="7528122" y="3031901"/>
            <a:ext cx="560362" cy="10269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D3A4D859-9401-4E83-A2EB-B75F4C90E53F}"/>
              </a:ext>
            </a:extLst>
          </p:cNvPr>
          <p:cNvCxnSpPr>
            <a:cxnSpLocks/>
            <a:stCxn id="106" idx="6"/>
            <a:endCxn id="110" idx="2"/>
          </p:cNvCxnSpPr>
          <p:nvPr/>
        </p:nvCxnSpPr>
        <p:spPr>
          <a:xfrm>
            <a:off x="3613491" y="3663775"/>
            <a:ext cx="546295" cy="3704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663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66E602-BA73-2254-2DFF-71AFA88220BF}"/>
              </a:ext>
            </a:extLst>
          </p:cNvPr>
          <p:cNvGrpSpPr/>
          <p:nvPr/>
        </p:nvGrpSpPr>
        <p:grpSpPr>
          <a:xfrm>
            <a:off x="1758461" y="399767"/>
            <a:ext cx="379827" cy="3420794"/>
            <a:chOff x="1758461" y="2304767"/>
            <a:chExt cx="379827" cy="342079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737D3B0-A702-7398-ED02-C330F6E63125}"/>
                </a:ext>
              </a:extLst>
            </p:cNvPr>
            <p:cNvSpPr/>
            <p:nvPr/>
          </p:nvSpPr>
          <p:spPr>
            <a:xfrm>
              <a:off x="1758461" y="230476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217018B-5C7F-75B9-F459-8A800B94013B}"/>
                </a:ext>
              </a:extLst>
            </p:cNvPr>
            <p:cNvSpPr/>
            <p:nvPr/>
          </p:nvSpPr>
          <p:spPr>
            <a:xfrm>
              <a:off x="1758461" y="287919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B006B70-F36B-69EB-05A2-D4C0E1C867B5}"/>
                </a:ext>
              </a:extLst>
            </p:cNvPr>
            <p:cNvSpPr/>
            <p:nvPr/>
          </p:nvSpPr>
          <p:spPr>
            <a:xfrm>
              <a:off x="1758461" y="3482936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6C88C70-D0EB-EB2F-1396-BB64EF00916D}"/>
                </a:ext>
              </a:extLst>
            </p:cNvPr>
            <p:cNvSpPr/>
            <p:nvPr/>
          </p:nvSpPr>
          <p:spPr>
            <a:xfrm>
              <a:off x="1772528" y="413942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0D78F6C-9A56-AD78-EBE8-E75729844DD7}"/>
                </a:ext>
              </a:extLst>
            </p:cNvPr>
            <p:cNvSpPr/>
            <p:nvPr/>
          </p:nvSpPr>
          <p:spPr>
            <a:xfrm>
              <a:off x="1772528" y="471385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80DC020-56A6-9E56-7C5A-92B111D75B96}"/>
                </a:ext>
              </a:extLst>
            </p:cNvPr>
            <p:cNvSpPr/>
            <p:nvPr/>
          </p:nvSpPr>
          <p:spPr>
            <a:xfrm>
              <a:off x="1772528" y="5317598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67F5CDB-9605-AB28-C494-738B372B5227}"/>
              </a:ext>
            </a:extLst>
          </p:cNvPr>
          <p:cNvGrpSpPr/>
          <p:nvPr/>
        </p:nvGrpSpPr>
        <p:grpSpPr>
          <a:xfrm>
            <a:off x="3205089" y="961311"/>
            <a:ext cx="1291882" cy="2242625"/>
            <a:chOff x="3205089" y="2866311"/>
            <a:chExt cx="1291882" cy="224262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CFEA29-59CF-910C-545A-F4825C5E878D}"/>
                </a:ext>
              </a:extLst>
            </p:cNvPr>
            <p:cNvSpPr/>
            <p:nvPr/>
          </p:nvSpPr>
          <p:spPr>
            <a:xfrm>
              <a:off x="3205089" y="2866311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922F69D3-29FE-5C0A-112B-C9B127ADF459}"/>
                </a:ext>
              </a:extLst>
            </p:cNvPr>
            <p:cNvSpPr/>
            <p:nvPr/>
          </p:nvSpPr>
          <p:spPr>
            <a:xfrm>
              <a:off x="3205089" y="3470050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15E30FD-D1D8-F8A4-5862-5A6A2823F75E}"/>
                </a:ext>
              </a:extLst>
            </p:cNvPr>
            <p:cNvSpPr/>
            <p:nvPr/>
          </p:nvSpPr>
          <p:spPr>
            <a:xfrm>
              <a:off x="3219156" y="412654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016399-9DCB-7920-3729-6E7657A92469}"/>
                </a:ext>
              </a:extLst>
            </p:cNvPr>
            <p:cNvSpPr/>
            <p:nvPr/>
          </p:nvSpPr>
          <p:spPr>
            <a:xfrm>
              <a:off x="3219156" y="470097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78AC672-5D04-6079-6C7A-8C4CDAAF256E}"/>
                </a:ext>
              </a:extLst>
            </p:cNvPr>
            <p:cNvSpPr/>
            <p:nvPr/>
          </p:nvSpPr>
          <p:spPr>
            <a:xfrm>
              <a:off x="4117144" y="3266068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AD6709D-D894-E7CC-8868-2035E4191C62}"/>
                </a:ext>
              </a:extLst>
            </p:cNvPr>
            <p:cNvSpPr/>
            <p:nvPr/>
          </p:nvSpPr>
          <p:spPr>
            <a:xfrm>
              <a:off x="4117144" y="387801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1D3662-FF4F-18C3-50F7-D0484DF1C5EA}"/>
                </a:ext>
              </a:extLst>
            </p:cNvPr>
            <p:cNvSpPr/>
            <p:nvPr/>
          </p:nvSpPr>
          <p:spPr>
            <a:xfrm>
              <a:off x="4131211" y="4496991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C0EE8AE-E15B-7D94-10EE-A6C3B208359E}"/>
              </a:ext>
            </a:extLst>
          </p:cNvPr>
          <p:cNvGrpSpPr/>
          <p:nvPr/>
        </p:nvGrpSpPr>
        <p:grpSpPr>
          <a:xfrm>
            <a:off x="5563772" y="1574447"/>
            <a:ext cx="379827" cy="1026941"/>
            <a:chOff x="5563772" y="3479447"/>
            <a:chExt cx="379827" cy="1026941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16994FF-443F-9E41-0FBC-58A746EEED8E}"/>
                </a:ext>
              </a:extLst>
            </p:cNvPr>
            <p:cNvSpPr/>
            <p:nvPr/>
          </p:nvSpPr>
          <p:spPr>
            <a:xfrm>
              <a:off x="5563772" y="3479447"/>
              <a:ext cx="365760" cy="407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8821903-2F7F-69DB-839F-EE635BEBBA0F}"/>
                </a:ext>
              </a:extLst>
            </p:cNvPr>
            <p:cNvSpPr/>
            <p:nvPr/>
          </p:nvSpPr>
          <p:spPr>
            <a:xfrm>
              <a:off x="5577839" y="4098425"/>
              <a:ext cx="365760" cy="407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B33E0D-9D61-CC50-AD70-65F3E4B64F57}"/>
              </a:ext>
            </a:extLst>
          </p:cNvPr>
          <p:cNvGrpSpPr/>
          <p:nvPr/>
        </p:nvGrpSpPr>
        <p:grpSpPr>
          <a:xfrm>
            <a:off x="7099496" y="958976"/>
            <a:ext cx="1219204" cy="2242625"/>
            <a:chOff x="6841587" y="2861640"/>
            <a:chExt cx="1219204" cy="224262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96BD3CD-37C2-C742-B2DB-92BD71FDD67E}"/>
                </a:ext>
              </a:extLst>
            </p:cNvPr>
            <p:cNvSpPr/>
            <p:nvPr/>
          </p:nvSpPr>
          <p:spPr>
            <a:xfrm>
              <a:off x="7680964" y="2861640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CBBAA25-BE2F-9CDB-F381-64C75427C48E}"/>
                </a:ext>
              </a:extLst>
            </p:cNvPr>
            <p:cNvSpPr/>
            <p:nvPr/>
          </p:nvSpPr>
          <p:spPr>
            <a:xfrm>
              <a:off x="7680964" y="3465379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1424881-E9A8-6A72-750D-38F06AC6ABAA}"/>
                </a:ext>
              </a:extLst>
            </p:cNvPr>
            <p:cNvSpPr/>
            <p:nvPr/>
          </p:nvSpPr>
          <p:spPr>
            <a:xfrm>
              <a:off x="7695031" y="412187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9F6B649-2A5C-086E-C2A5-D6872A6760F5}"/>
                </a:ext>
              </a:extLst>
            </p:cNvPr>
            <p:cNvSpPr/>
            <p:nvPr/>
          </p:nvSpPr>
          <p:spPr>
            <a:xfrm>
              <a:off x="7695031" y="469630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A1E8A9E-B5B3-2459-789D-7E2DA4461A4A}"/>
                </a:ext>
              </a:extLst>
            </p:cNvPr>
            <p:cNvSpPr/>
            <p:nvPr/>
          </p:nvSpPr>
          <p:spPr>
            <a:xfrm>
              <a:off x="6841587" y="329891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83D8BFC-CE40-DEE4-AD52-E89D185DD32C}"/>
                </a:ext>
              </a:extLst>
            </p:cNvPr>
            <p:cNvSpPr/>
            <p:nvPr/>
          </p:nvSpPr>
          <p:spPr>
            <a:xfrm>
              <a:off x="6841587" y="3910857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9BF6698-1517-C63A-9BBB-5078D5BF41EC}"/>
                </a:ext>
              </a:extLst>
            </p:cNvPr>
            <p:cNvSpPr/>
            <p:nvPr/>
          </p:nvSpPr>
          <p:spPr>
            <a:xfrm>
              <a:off x="6855654" y="4529835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9FD1C49-86A4-6BE2-7B75-AF204F877428}"/>
              </a:ext>
            </a:extLst>
          </p:cNvPr>
          <p:cNvGrpSpPr/>
          <p:nvPr/>
        </p:nvGrpSpPr>
        <p:grpSpPr>
          <a:xfrm>
            <a:off x="9891934" y="399767"/>
            <a:ext cx="379827" cy="3420794"/>
            <a:chOff x="1758461" y="2304767"/>
            <a:chExt cx="379827" cy="342079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99E47EB-C504-43E8-1D14-AA6C448BCD27}"/>
                </a:ext>
              </a:extLst>
            </p:cNvPr>
            <p:cNvSpPr/>
            <p:nvPr/>
          </p:nvSpPr>
          <p:spPr>
            <a:xfrm>
              <a:off x="1758461" y="230476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9399C46-ECEA-70DC-350F-22F80A37010C}"/>
                </a:ext>
              </a:extLst>
            </p:cNvPr>
            <p:cNvSpPr/>
            <p:nvPr/>
          </p:nvSpPr>
          <p:spPr>
            <a:xfrm>
              <a:off x="1758461" y="287919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740E191-0B04-29FE-5CEE-BF1ACDDDA8B4}"/>
                </a:ext>
              </a:extLst>
            </p:cNvPr>
            <p:cNvSpPr/>
            <p:nvPr/>
          </p:nvSpPr>
          <p:spPr>
            <a:xfrm>
              <a:off x="1758461" y="3482936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8792CC3-BCB9-B5D0-242D-527906897B26}"/>
                </a:ext>
              </a:extLst>
            </p:cNvPr>
            <p:cNvSpPr/>
            <p:nvPr/>
          </p:nvSpPr>
          <p:spPr>
            <a:xfrm>
              <a:off x="1772528" y="413942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4BE25C-AC4D-E576-92E8-0A731505B6B1}"/>
                </a:ext>
              </a:extLst>
            </p:cNvPr>
            <p:cNvSpPr/>
            <p:nvPr/>
          </p:nvSpPr>
          <p:spPr>
            <a:xfrm>
              <a:off x="1772528" y="471385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DD67A1D-2E35-EC9F-EC7A-C22644292C17}"/>
                </a:ext>
              </a:extLst>
            </p:cNvPr>
            <p:cNvSpPr/>
            <p:nvPr/>
          </p:nvSpPr>
          <p:spPr>
            <a:xfrm>
              <a:off x="1772528" y="5317598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0167430-E7F4-9581-3B10-39511F1547C0}"/>
              </a:ext>
            </a:extLst>
          </p:cNvPr>
          <p:cNvSpPr/>
          <p:nvPr/>
        </p:nvSpPr>
        <p:spPr>
          <a:xfrm>
            <a:off x="5367995" y="1269571"/>
            <a:ext cx="785447" cy="1662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33E833D-06AA-11EC-20B8-E2565A55505A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2124221" y="603749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ED3A9673-E180-DF3B-CF08-6EA372F97ABD}"/>
              </a:ext>
            </a:extLst>
          </p:cNvPr>
          <p:cNvCxnSpPr/>
          <p:nvPr/>
        </p:nvCxnSpPr>
        <p:spPr>
          <a:xfrm>
            <a:off x="2136530" y="1178178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6E84D2A-F92E-6732-F668-A620A3BAF9C8}"/>
              </a:ext>
            </a:extLst>
          </p:cNvPr>
          <p:cNvCxnSpPr/>
          <p:nvPr/>
        </p:nvCxnSpPr>
        <p:spPr>
          <a:xfrm>
            <a:off x="2122169" y="1835862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3FC6777-366F-D1FD-7EC1-534EA9F104D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158804" y="1769032"/>
            <a:ext cx="1046285" cy="6998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15F4E8C-9799-0F17-4782-A18043E72763}"/>
              </a:ext>
            </a:extLst>
          </p:cNvPr>
          <p:cNvCxnSpPr/>
          <p:nvPr/>
        </p:nvCxnSpPr>
        <p:spPr>
          <a:xfrm>
            <a:off x="2158804" y="2476581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FE7B99E-3A2D-6439-B12F-F38B69C28F1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31839" y="2999955"/>
            <a:ext cx="1087317" cy="6266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4F512ED-D41D-969D-E7BD-6A926A42D8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101653" y="2425525"/>
            <a:ext cx="1117503" cy="593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CD17246-092E-FE65-8E42-2DCFD43BCF3D}"/>
              </a:ext>
            </a:extLst>
          </p:cNvPr>
          <p:cNvCxnSpPr>
            <a:cxnSpLocks/>
          </p:cNvCxnSpPr>
          <p:nvPr/>
        </p:nvCxnSpPr>
        <p:spPr>
          <a:xfrm flipV="1">
            <a:off x="2085534" y="1169680"/>
            <a:ext cx="1117503" cy="593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1DA3DC7-D330-D19F-D4F5-8F4F629B04B5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>
          <a:xfrm>
            <a:off x="2124221" y="603749"/>
            <a:ext cx="1148499" cy="16775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B54DB41-13CB-ABEA-A197-CB203BE9484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07697" y="1178179"/>
            <a:ext cx="1111459" cy="1821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E83EDAF-7EBF-1356-E486-F2B3E01863E9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138288" y="1769032"/>
            <a:ext cx="1066801" cy="18475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80AFDBA-ED0F-AB7B-16CA-2F9B50DAEFE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570849" y="1250297"/>
            <a:ext cx="546295" cy="3147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7BC12BC-D4BE-D948-63AA-7AEF1965A7ED}"/>
              </a:ext>
            </a:extLst>
          </p:cNvPr>
          <p:cNvCxnSpPr>
            <a:cxnSpLocks/>
            <a:stCxn id="13" idx="5"/>
            <a:endCxn id="18" idx="2"/>
          </p:cNvCxnSpPr>
          <p:nvPr/>
        </p:nvCxnSpPr>
        <p:spPr>
          <a:xfrm>
            <a:off x="3517285" y="1309529"/>
            <a:ext cx="599859" cy="8674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D0C5862-2164-BF71-3696-790993B6B63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528833" y="1785474"/>
            <a:ext cx="655942" cy="8662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BBE3E6B-8449-E16E-B625-BFAFE4022C4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568497" y="2795973"/>
            <a:ext cx="562714" cy="2533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DD98ADF3-D7FA-8967-4920-2A1019A579A0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584916" y="217699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C2E85FD-95E6-0AD7-241B-C59DA972136B}"/>
              </a:ext>
            </a:extLst>
          </p:cNvPr>
          <p:cNvCxnSpPr>
            <a:cxnSpLocks/>
          </p:cNvCxnSpPr>
          <p:nvPr/>
        </p:nvCxnSpPr>
        <p:spPr>
          <a:xfrm flipV="1">
            <a:off x="3568392" y="156975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F6565F2F-3F88-BE62-14BF-ED1D136FCD1A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3570849" y="1565050"/>
            <a:ext cx="546295" cy="2039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2AF68161-9678-75DD-D6E1-ADCF00F895D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582397" y="2176995"/>
            <a:ext cx="534747" cy="194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E4E59B9-DB3C-172A-3C21-238B30E4754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451830" y="1554455"/>
            <a:ext cx="1111942" cy="22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8C412FE-9352-985D-20E6-4D3CCF9CB85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62018" y="1778429"/>
            <a:ext cx="110175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71BD62A-3A8B-408C-2179-A65E7CB1B561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4482904" y="2176995"/>
            <a:ext cx="1094935" cy="2204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7B656F30-5847-B685-5D8D-2E86D350CCE0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4496971" y="1778429"/>
            <a:ext cx="1066801" cy="101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C3E2618-C1D6-A46E-E627-C6E2141A6EF6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4496971" y="2397407"/>
            <a:ext cx="1080868" cy="3985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8CE94C3-5C42-F828-D16E-FCFBBF9C0727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4482904" y="1565050"/>
            <a:ext cx="1094935" cy="8323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1E4564E9-5DC7-3F94-DAED-7FCDFE7CF38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929532" y="1600230"/>
            <a:ext cx="1169964" cy="1735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10BC844D-DA0B-6AC2-8A7D-83B50C1A220C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>
            <a:off x="5929532" y="1778429"/>
            <a:ext cx="116996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27122C0-245D-24FB-F8BD-B8E5A9DC702D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5943599" y="1744466"/>
            <a:ext cx="1209461" cy="661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A6852A7-AA66-43C2-770F-3D04AFB11FA6}"/>
              </a:ext>
            </a:extLst>
          </p:cNvPr>
          <p:cNvCxnSpPr>
            <a:cxnSpLocks/>
          </p:cNvCxnSpPr>
          <p:nvPr/>
        </p:nvCxnSpPr>
        <p:spPr>
          <a:xfrm>
            <a:off x="5943599" y="2410298"/>
            <a:ext cx="116996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B3B54A9-9F67-379C-EC55-7422B50ADFE4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>
            <a:off x="5929532" y="1778429"/>
            <a:ext cx="1184031" cy="10527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3C4C7A7B-3D40-1BD5-8EBC-C8ECFA9A2D44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481667" y="2895697"/>
            <a:ext cx="471273" cy="101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B9A0B99D-F5E9-85F9-8D9E-3F7AA8AB00E1}"/>
              </a:ext>
            </a:extLst>
          </p:cNvPr>
          <p:cNvCxnSpPr>
            <a:cxnSpLocks/>
            <a:stCxn id="30" idx="6"/>
            <a:endCxn id="25" idx="2"/>
          </p:cNvCxnSpPr>
          <p:nvPr/>
        </p:nvCxnSpPr>
        <p:spPr>
          <a:xfrm flipV="1">
            <a:off x="7479323" y="1766697"/>
            <a:ext cx="459550" cy="10644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7FFA8D6-6602-E565-86A9-9335D9A7A55F}"/>
              </a:ext>
            </a:extLst>
          </p:cNvPr>
          <p:cNvCxnSpPr>
            <a:cxnSpLocks/>
            <a:stCxn id="29" idx="6"/>
            <a:endCxn id="26" idx="2"/>
          </p:cNvCxnSpPr>
          <p:nvPr/>
        </p:nvCxnSpPr>
        <p:spPr>
          <a:xfrm>
            <a:off x="7465256" y="2212175"/>
            <a:ext cx="487684" cy="211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693F42A7-1D50-27D6-525D-BA626FFA3F5F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448837" y="1657710"/>
            <a:ext cx="504103" cy="1339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23C3CD1-94D7-8FE0-455A-B9D8303FBF19}"/>
              </a:ext>
            </a:extLst>
          </p:cNvPr>
          <p:cNvCxnSpPr>
            <a:cxnSpLocks/>
            <a:stCxn id="24" idx="2"/>
            <a:endCxn id="28" idx="6"/>
          </p:cNvCxnSpPr>
          <p:nvPr/>
        </p:nvCxnSpPr>
        <p:spPr>
          <a:xfrm flipH="1">
            <a:off x="7465256" y="1162958"/>
            <a:ext cx="473617" cy="4372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F279ECB-FA8C-1F87-66D9-3A6CFA8CA3C1}"/>
              </a:ext>
            </a:extLst>
          </p:cNvPr>
          <p:cNvCxnSpPr>
            <a:cxnSpLocks/>
            <a:stCxn id="29" idx="6"/>
            <a:endCxn id="25" idx="2"/>
          </p:cNvCxnSpPr>
          <p:nvPr/>
        </p:nvCxnSpPr>
        <p:spPr>
          <a:xfrm flipV="1">
            <a:off x="7465256" y="1766697"/>
            <a:ext cx="473617" cy="4454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FA91BC8-3F1D-AABF-84D6-86B732411561}"/>
              </a:ext>
            </a:extLst>
          </p:cNvPr>
          <p:cNvCxnSpPr>
            <a:cxnSpLocks/>
            <a:stCxn id="30" idx="6"/>
            <a:endCxn id="24" idx="2"/>
          </p:cNvCxnSpPr>
          <p:nvPr/>
        </p:nvCxnSpPr>
        <p:spPr>
          <a:xfrm flipV="1">
            <a:off x="7479323" y="1162958"/>
            <a:ext cx="459550" cy="1668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4FF825-7DDC-EB42-285C-0065542B187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283817" y="603749"/>
            <a:ext cx="1608117" cy="55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B37B18F-9C1D-F8E2-7761-574B1B1D998B}"/>
              </a:ext>
            </a:extLst>
          </p:cNvPr>
          <p:cNvCxnSpPr>
            <a:cxnSpLocks/>
            <a:stCxn id="24" idx="6"/>
            <a:endCxn id="34" idx="2"/>
          </p:cNvCxnSpPr>
          <p:nvPr/>
        </p:nvCxnSpPr>
        <p:spPr>
          <a:xfrm>
            <a:off x="8304633" y="1162958"/>
            <a:ext cx="1587301" cy="618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500BE8F-1525-F9AC-3F59-A6B3C78C9A6A}"/>
              </a:ext>
            </a:extLst>
          </p:cNvPr>
          <p:cNvCxnSpPr>
            <a:cxnSpLocks/>
            <a:stCxn id="25" idx="6"/>
            <a:endCxn id="35" idx="2"/>
          </p:cNvCxnSpPr>
          <p:nvPr/>
        </p:nvCxnSpPr>
        <p:spPr>
          <a:xfrm>
            <a:off x="8304633" y="1766697"/>
            <a:ext cx="1601368" cy="671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45ACECE8-7D9F-826E-80FE-E22C82B6FF22}"/>
              </a:ext>
            </a:extLst>
          </p:cNvPr>
          <p:cNvCxnSpPr>
            <a:cxnSpLocks/>
            <a:stCxn id="26" idx="6"/>
            <a:endCxn id="34" idx="2"/>
          </p:cNvCxnSpPr>
          <p:nvPr/>
        </p:nvCxnSpPr>
        <p:spPr>
          <a:xfrm flipV="1">
            <a:off x="8318700" y="1781918"/>
            <a:ext cx="1573234" cy="6412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B972052-F2F7-81B6-7923-601C2595CC68}"/>
              </a:ext>
            </a:extLst>
          </p:cNvPr>
          <p:cNvCxnSpPr>
            <a:cxnSpLocks/>
            <a:stCxn id="27" idx="6"/>
            <a:endCxn id="36" idx="2"/>
          </p:cNvCxnSpPr>
          <p:nvPr/>
        </p:nvCxnSpPr>
        <p:spPr>
          <a:xfrm>
            <a:off x="8318700" y="2997620"/>
            <a:ext cx="1587301" cy="152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9505404-7808-97A3-ED69-9E478E587C09}"/>
              </a:ext>
            </a:extLst>
          </p:cNvPr>
          <p:cNvCxnSpPr>
            <a:cxnSpLocks/>
            <a:stCxn id="26" idx="6"/>
            <a:endCxn id="37" idx="2"/>
          </p:cNvCxnSpPr>
          <p:nvPr/>
        </p:nvCxnSpPr>
        <p:spPr>
          <a:xfrm>
            <a:off x="8318700" y="2423190"/>
            <a:ext cx="1587301" cy="11933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497FD1A8-DE86-D820-2645-FF4876146058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304632" y="1773741"/>
            <a:ext cx="1601369" cy="1239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1BA54C63-4F03-6330-6BC4-EF6FEAEFAD00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8318700" y="1178179"/>
            <a:ext cx="1573234" cy="1819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91CE307E-7FCA-D0DC-E1E7-3F46772C52BB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8318700" y="603749"/>
            <a:ext cx="1573234" cy="1819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DBDD4174-AF55-10B2-1D60-A7E34167EB7D}"/>
              </a:ext>
            </a:extLst>
          </p:cNvPr>
          <p:cNvSpPr txBox="1"/>
          <p:nvPr/>
        </p:nvSpPr>
        <p:spPr>
          <a:xfrm>
            <a:off x="4949687" y="758943"/>
            <a:ext cx="19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Latent </a:t>
            </a:r>
            <a:r>
              <a:rPr lang="fr-FR" sz="2000" b="1" dirty="0" err="1"/>
              <a:t>space</a:t>
            </a:r>
            <a:endParaRPr lang="fr-FR" sz="2000" b="1" dirty="0"/>
          </a:p>
        </p:txBody>
      </p:sp>
      <p:sp>
        <p:nvSpPr>
          <p:cNvPr id="86" name="Trapèze 85">
            <a:extLst>
              <a:ext uri="{FF2B5EF4-FFF2-40B4-BE49-F238E27FC236}">
                <a16:creationId xmlns:a16="http://schemas.microsoft.com/office/drawing/2014/main" id="{376F4861-42E9-69D7-DE31-7E2848A3AA63}"/>
              </a:ext>
            </a:extLst>
          </p:cNvPr>
          <p:cNvSpPr/>
          <p:nvPr/>
        </p:nvSpPr>
        <p:spPr>
          <a:xfrm rot="5400000">
            <a:off x="1992797" y="866017"/>
            <a:ext cx="3330533" cy="2578557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rapèze 86">
            <a:extLst>
              <a:ext uri="{FF2B5EF4-FFF2-40B4-BE49-F238E27FC236}">
                <a16:creationId xmlns:a16="http://schemas.microsoft.com/office/drawing/2014/main" id="{89A2B04C-FBF5-98CA-DC2D-77DE326EA17D}"/>
              </a:ext>
            </a:extLst>
          </p:cNvPr>
          <p:cNvSpPr/>
          <p:nvPr/>
        </p:nvSpPr>
        <p:spPr>
          <a:xfrm rot="16200000" flipH="1">
            <a:off x="6268090" y="811462"/>
            <a:ext cx="3330533" cy="2578557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Accolade fermante 87">
            <a:extLst>
              <a:ext uri="{FF2B5EF4-FFF2-40B4-BE49-F238E27FC236}">
                <a16:creationId xmlns:a16="http://schemas.microsoft.com/office/drawing/2014/main" id="{81BE437A-4756-D1EB-23AB-827F42F07B5A}"/>
              </a:ext>
            </a:extLst>
          </p:cNvPr>
          <p:cNvSpPr/>
          <p:nvPr/>
        </p:nvSpPr>
        <p:spPr>
          <a:xfrm rot="5400000">
            <a:off x="3518291" y="2745111"/>
            <a:ext cx="292559" cy="2528438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ccolade fermante 88">
            <a:extLst>
              <a:ext uri="{FF2B5EF4-FFF2-40B4-BE49-F238E27FC236}">
                <a16:creationId xmlns:a16="http://schemas.microsoft.com/office/drawing/2014/main" id="{38B97E3B-3941-F67D-8A45-D94E627625E1}"/>
              </a:ext>
            </a:extLst>
          </p:cNvPr>
          <p:cNvSpPr/>
          <p:nvPr/>
        </p:nvSpPr>
        <p:spPr>
          <a:xfrm rot="5400000">
            <a:off x="7806660" y="2743063"/>
            <a:ext cx="292559" cy="2528438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61605C2E-F7AE-AF0A-D803-E0EDEEB2C9A3}"/>
                  </a:ext>
                </a:extLst>
              </p:cNvPr>
              <p:cNvSpPr txBox="1"/>
              <p:nvPr/>
            </p:nvSpPr>
            <p:spPr>
              <a:xfrm>
                <a:off x="3132697" y="4205157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fr-FR" sz="2400" b="1" dirty="0"/>
                  <a:t>(x)</a:t>
                </a:r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61605C2E-F7AE-AF0A-D803-E0EDEEB2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97" y="4205157"/>
                <a:ext cx="1920827" cy="461665"/>
              </a:xfrm>
              <a:prstGeom prst="rect">
                <a:avLst/>
              </a:prstGeom>
              <a:blipFill>
                <a:blip r:embed="rId3"/>
                <a:stretch>
                  <a:fillRect l="-2857" t="-10526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20CC327-7B4E-6CAE-A406-43CB2F0914E1}"/>
                  </a:ext>
                </a:extLst>
              </p:cNvPr>
              <p:cNvSpPr txBox="1"/>
              <p:nvPr/>
            </p:nvSpPr>
            <p:spPr>
              <a:xfrm>
                <a:off x="7296443" y="4203297"/>
                <a:ext cx="1920827" cy="86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sub>
                    </m:sSub>
                  </m:oMath>
                </a14:m>
                <a:r>
                  <a:rPr lang="fr-FR" sz="2400" b="1" dirty="0"/>
                  <a:t>(z)</a:t>
                </a:r>
              </a:p>
              <a:p>
                <a:endParaRPr lang="fr-FR" sz="2400" b="1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20CC327-7B4E-6CAE-A406-43CB2F09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443" y="4203297"/>
                <a:ext cx="1920827" cy="864339"/>
              </a:xfrm>
              <a:prstGeom prst="rect">
                <a:avLst/>
              </a:prstGeom>
              <a:blipFill>
                <a:blip r:embed="rId4"/>
                <a:stretch>
                  <a:fillRect l="-1270" t="-4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49A8B037-BE7B-CDC5-CDFF-BF367D509906}"/>
                  </a:ext>
                </a:extLst>
              </p:cNvPr>
              <p:cNvSpPr txBox="1"/>
              <p:nvPr/>
            </p:nvSpPr>
            <p:spPr>
              <a:xfrm>
                <a:off x="5095777" y="3191395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fr-FR" sz="2400" b="1" dirty="0"/>
                  <a:t>(x)</a:t>
                </a:r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49A8B037-BE7B-CDC5-CDFF-BF367D509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77" y="3191395"/>
                <a:ext cx="1920827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Image 94">
            <a:extLst>
              <a:ext uri="{FF2B5EF4-FFF2-40B4-BE49-F238E27FC236}">
                <a16:creationId xmlns:a16="http://schemas.microsoft.com/office/drawing/2014/main" id="{C9F57A4B-B94F-AF82-E9A0-303A5EE03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68" y="377943"/>
            <a:ext cx="733425" cy="762000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09CF6054-40FD-F8F1-8F48-D1D24DC7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01" y="1310759"/>
            <a:ext cx="752475" cy="752475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B3F1D3D5-DC33-C5D6-7D04-135442C90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7" y="2264194"/>
            <a:ext cx="781050" cy="73342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DC93200-B807-1967-6D9B-D02CA3FF7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92" y="3198579"/>
            <a:ext cx="762000" cy="752475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934E75FF-B273-9C43-D3D4-32C38E6D8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407" y="377943"/>
            <a:ext cx="733425" cy="762000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0CA7A18D-8483-06ED-26A1-2F71AC876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040" y="1310759"/>
            <a:ext cx="752475" cy="752475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C054429C-F78B-9BBB-0E10-5033FEBB3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0886" y="2264194"/>
            <a:ext cx="781050" cy="733425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8AAB3E17-500A-240D-8847-B35808B7F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6531" y="3198579"/>
            <a:ext cx="762000" cy="752475"/>
          </a:xfrm>
          <a:prstGeom prst="rect">
            <a:avLst/>
          </a:prstGeom>
        </p:spPr>
      </p:pic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3AAB9CFF-8C81-E403-275B-71C4D94497F4}"/>
              </a:ext>
            </a:extLst>
          </p:cNvPr>
          <p:cNvSpPr/>
          <p:nvPr/>
        </p:nvSpPr>
        <p:spPr>
          <a:xfrm>
            <a:off x="5367995" y="3689807"/>
            <a:ext cx="592717" cy="47073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BA5EDBE9-0B0E-E760-3931-F1FC5DF120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2" y="4193670"/>
            <a:ext cx="2736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5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966E602-BA73-2254-2DFF-71AFA88220BF}"/>
              </a:ext>
            </a:extLst>
          </p:cNvPr>
          <p:cNvGrpSpPr/>
          <p:nvPr/>
        </p:nvGrpSpPr>
        <p:grpSpPr>
          <a:xfrm>
            <a:off x="1758461" y="399767"/>
            <a:ext cx="379827" cy="3420794"/>
            <a:chOff x="1758461" y="2304767"/>
            <a:chExt cx="379827" cy="342079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737D3B0-A702-7398-ED02-C330F6E63125}"/>
                </a:ext>
              </a:extLst>
            </p:cNvPr>
            <p:cNvSpPr/>
            <p:nvPr/>
          </p:nvSpPr>
          <p:spPr>
            <a:xfrm>
              <a:off x="1758461" y="230476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217018B-5C7F-75B9-F459-8A800B94013B}"/>
                </a:ext>
              </a:extLst>
            </p:cNvPr>
            <p:cNvSpPr/>
            <p:nvPr/>
          </p:nvSpPr>
          <p:spPr>
            <a:xfrm>
              <a:off x="1758461" y="287919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B006B70-F36B-69EB-05A2-D4C0E1C867B5}"/>
                </a:ext>
              </a:extLst>
            </p:cNvPr>
            <p:cNvSpPr/>
            <p:nvPr/>
          </p:nvSpPr>
          <p:spPr>
            <a:xfrm>
              <a:off x="1758461" y="3482936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6C88C70-D0EB-EB2F-1396-BB64EF00916D}"/>
                </a:ext>
              </a:extLst>
            </p:cNvPr>
            <p:cNvSpPr/>
            <p:nvPr/>
          </p:nvSpPr>
          <p:spPr>
            <a:xfrm>
              <a:off x="1772528" y="413942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0D78F6C-9A56-AD78-EBE8-E75729844DD7}"/>
                </a:ext>
              </a:extLst>
            </p:cNvPr>
            <p:cNvSpPr/>
            <p:nvPr/>
          </p:nvSpPr>
          <p:spPr>
            <a:xfrm>
              <a:off x="1772528" y="471385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80DC020-56A6-9E56-7C5A-92B111D75B96}"/>
                </a:ext>
              </a:extLst>
            </p:cNvPr>
            <p:cNvSpPr/>
            <p:nvPr/>
          </p:nvSpPr>
          <p:spPr>
            <a:xfrm>
              <a:off x="1772528" y="5317598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67F5CDB-9605-AB28-C494-738B372B5227}"/>
              </a:ext>
            </a:extLst>
          </p:cNvPr>
          <p:cNvGrpSpPr/>
          <p:nvPr/>
        </p:nvGrpSpPr>
        <p:grpSpPr>
          <a:xfrm>
            <a:off x="3205089" y="961311"/>
            <a:ext cx="1291882" cy="2242625"/>
            <a:chOff x="3205089" y="2866311"/>
            <a:chExt cx="1291882" cy="224262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CFEA29-59CF-910C-545A-F4825C5E878D}"/>
                </a:ext>
              </a:extLst>
            </p:cNvPr>
            <p:cNvSpPr/>
            <p:nvPr/>
          </p:nvSpPr>
          <p:spPr>
            <a:xfrm>
              <a:off x="3205089" y="2866311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922F69D3-29FE-5C0A-112B-C9B127ADF459}"/>
                </a:ext>
              </a:extLst>
            </p:cNvPr>
            <p:cNvSpPr/>
            <p:nvPr/>
          </p:nvSpPr>
          <p:spPr>
            <a:xfrm>
              <a:off x="3205089" y="3470050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15E30FD-D1D8-F8A4-5862-5A6A2823F75E}"/>
                </a:ext>
              </a:extLst>
            </p:cNvPr>
            <p:cNvSpPr/>
            <p:nvPr/>
          </p:nvSpPr>
          <p:spPr>
            <a:xfrm>
              <a:off x="3219156" y="412654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016399-9DCB-7920-3729-6E7657A92469}"/>
                </a:ext>
              </a:extLst>
            </p:cNvPr>
            <p:cNvSpPr/>
            <p:nvPr/>
          </p:nvSpPr>
          <p:spPr>
            <a:xfrm>
              <a:off x="3219156" y="470097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78AC672-5D04-6079-6C7A-8C4CDAAF256E}"/>
                </a:ext>
              </a:extLst>
            </p:cNvPr>
            <p:cNvSpPr/>
            <p:nvPr/>
          </p:nvSpPr>
          <p:spPr>
            <a:xfrm>
              <a:off x="4117144" y="3266068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AD6709D-D894-E7CC-8868-2035E4191C62}"/>
                </a:ext>
              </a:extLst>
            </p:cNvPr>
            <p:cNvSpPr/>
            <p:nvPr/>
          </p:nvSpPr>
          <p:spPr>
            <a:xfrm>
              <a:off x="4117144" y="3878013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21D3662-FF4F-18C3-50F7-D0484DF1C5EA}"/>
                </a:ext>
              </a:extLst>
            </p:cNvPr>
            <p:cNvSpPr/>
            <p:nvPr/>
          </p:nvSpPr>
          <p:spPr>
            <a:xfrm>
              <a:off x="4131211" y="4496991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C0EE8AE-E15B-7D94-10EE-A6C3B208359E}"/>
              </a:ext>
            </a:extLst>
          </p:cNvPr>
          <p:cNvGrpSpPr/>
          <p:nvPr/>
        </p:nvGrpSpPr>
        <p:grpSpPr>
          <a:xfrm>
            <a:off x="5563772" y="1574447"/>
            <a:ext cx="379827" cy="1026941"/>
            <a:chOff x="5563772" y="3479447"/>
            <a:chExt cx="379827" cy="1026941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16994FF-443F-9E41-0FBC-58A746EEED8E}"/>
                </a:ext>
              </a:extLst>
            </p:cNvPr>
            <p:cNvSpPr/>
            <p:nvPr/>
          </p:nvSpPr>
          <p:spPr>
            <a:xfrm>
              <a:off x="5563772" y="3479447"/>
              <a:ext cx="365760" cy="407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8821903-2F7F-69DB-839F-EE635BEBBA0F}"/>
                </a:ext>
              </a:extLst>
            </p:cNvPr>
            <p:cNvSpPr/>
            <p:nvPr/>
          </p:nvSpPr>
          <p:spPr>
            <a:xfrm>
              <a:off x="5577839" y="4098425"/>
              <a:ext cx="365760" cy="407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B33E0D-9D61-CC50-AD70-65F3E4B64F57}"/>
              </a:ext>
            </a:extLst>
          </p:cNvPr>
          <p:cNvGrpSpPr/>
          <p:nvPr/>
        </p:nvGrpSpPr>
        <p:grpSpPr>
          <a:xfrm>
            <a:off x="7099496" y="958976"/>
            <a:ext cx="1219204" cy="2242625"/>
            <a:chOff x="6841587" y="2861640"/>
            <a:chExt cx="1219204" cy="224262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96BD3CD-37C2-C742-B2DB-92BD71FDD67E}"/>
                </a:ext>
              </a:extLst>
            </p:cNvPr>
            <p:cNvSpPr/>
            <p:nvPr/>
          </p:nvSpPr>
          <p:spPr>
            <a:xfrm>
              <a:off x="7680964" y="2861640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CBBAA25-BE2F-9CDB-F381-64C75427C48E}"/>
                </a:ext>
              </a:extLst>
            </p:cNvPr>
            <p:cNvSpPr/>
            <p:nvPr/>
          </p:nvSpPr>
          <p:spPr>
            <a:xfrm>
              <a:off x="7680964" y="3465379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1424881-E9A8-6A72-750D-38F06AC6ABAA}"/>
                </a:ext>
              </a:extLst>
            </p:cNvPr>
            <p:cNvSpPr/>
            <p:nvPr/>
          </p:nvSpPr>
          <p:spPr>
            <a:xfrm>
              <a:off x="7695031" y="412187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9F6B649-2A5C-086E-C2A5-D6872A6760F5}"/>
                </a:ext>
              </a:extLst>
            </p:cNvPr>
            <p:cNvSpPr/>
            <p:nvPr/>
          </p:nvSpPr>
          <p:spPr>
            <a:xfrm>
              <a:off x="7695031" y="469630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A1E8A9E-B5B3-2459-789D-7E2DA4461A4A}"/>
                </a:ext>
              </a:extLst>
            </p:cNvPr>
            <p:cNvSpPr/>
            <p:nvPr/>
          </p:nvSpPr>
          <p:spPr>
            <a:xfrm>
              <a:off x="6841587" y="3298912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83D8BFC-CE40-DEE4-AD52-E89D185DD32C}"/>
                </a:ext>
              </a:extLst>
            </p:cNvPr>
            <p:cNvSpPr/>
            <p:nvPr/>
          </p:nvSpPr>
          <p:spPr>
            <a:xfrm>
              <a:off x="6841587" y="3910857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9BF6698-1517-C63A-9BBB-5078D5BF41EC}"/>
                </a:ext>
              </a:extLst>
            </p:cNvPr>
            <p:cNvSpPr/>
            <p:nvPr/>
          </p:nvSpPr>
          <p:spPr>
            <a:xfrm>
              <a:off x="6855654" y="4529835"/>
              <a:ext cx="365760" cy="4079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9FD1C49-86A4-6BE2-7B75-AF204F877428}"/>
              </a:ext>
            </a:extLst>
          </p:cNvPr>
          <p:cNvGrpSpPr/>
          <p:nvPr/>
        </p:nvGrpSpPr>
        <p:grpSpPr>
          <a:xfrm>
            <a:off x="9891934" y="399767"/>
            <a:ext cx="379827" cy="3420794"/>
            <a:chOff x="1758461" y="2304767"/>
            <a:chExt cx="379827" cy="342079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99E47EB-C504-43E8-1D14-AA6C448BCD27}"/>
                </a:ext>
              </a:extLst>
            </p:cNvPr>
            <p:cNvSpPr/>
            <p:nvPr/>
          </p:nvSpPr>
          <p:spPr>
            <a:xfrm>
              <a:off x="1758461" y="230476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9399C46-ECEA-70DC-350F-22F80A37010C}"/>
                </a:ext>
              </a:extLst>
            </p:cNvPr>
            <p:cNvSpPr/>
            <p:nvPr/>
          </p:nvSpPr>
          <p:spPr>
            <a:xfrm>
              <a:off x="1758461" y="2879197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740E191-0B04-29FE-5CEE-BF1ACDDDA8B4}"/>
                </a:ext>
              </a:extLst>
            </p:cNvPr>
            <p:cNvSpPr/>
            <p:nvPr/>
          </p:nvSpPr>
          <p:spPr>
            <a:xfrm>
              <a:off x="1758461" y="3482936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8792CC3-BCB9-B5D0-242D-527906897B26}"/>
                </a:ext>
              </a:extLst>
            </p:cNvPr>
            <p:cNvSpPr/>
            <p:nvPr/>
          </p:nvSpPr>
          <p:spPr>
            <a:xfrm>
              <a:off x="1772528" y="413942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4BE25C-AC4D-E576-92E8-0A731505B6B1}"/>
                </a:ext>
              </a:extLst>
            </p:cNvPr>
            <p:cNvSpPr/>
            <p:nvPr/>
          </p:nvSpPr>
          <p:spPr>
            <a:xfrm>
              <a:off x="1772528" y="4713859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DD67A1D-2E35-EC9F-EC7A-C22644292C17}"/>
                </a:ext>
              </a:extLst>
            </p:cNvPr>
            <p:cNvSpPr/>
            <p:nvPr/>
          </p:nvSpPr>
          <p:spPr>
            <a:xfrm>
              <a:off x="1772528" y="5317598"/>
              <a:ext cx="365760" cy="4079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0167430-E7F4-9581-3B10-39511F1547C0}"/>
              </a:ext>
            </a:extLst>
          </p:cNvPr>
          <p:cNvSpPr/>
          <p:nvPr/>
        </p:nvSpPr>
        <p:spPr>
          <a:xfrm>
            <a:off x="5367995" y="1269571"/>
            <a:ext cx="785447" cy="1662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33E833D-06AA-11EC-20B8-E2565A55505A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2124221" y="603749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ED3A9673-E180-DF3B-CF08-6EA372F97ABD}"/>
              </a:ext>
            </a:extLst>
          </p:cNvPr>
          <p:cNvCxnSpPr/>
          <p:nvPr/>
        </p:nvCxnSpPr>
        <p:spPr>
          <a:xfrm>
            <a:off x="2136530" y="1178178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6E84D2A-F92E-6732-F668-A620A3BAF9C8}"/>
              </a:ext>
            </a:extLst>
          </p:cNvPr>
          <p:cNvCxnSpPr/>
          <p:nvPr/>
        </p:nvCxnSpPr>
        <p:spPr>
          <a:xfrm>
            <a:off x="2122169" y="1835862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3FC6777-366F-D1FD-7EC1-534EA9F104D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158804" y="1769032"/>
            <a:ext cx="1046285" cy="6998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15F4E8C-9799-0F17-4782-A18043E72763}"/>
              </a:ext>
            </a:extLst>
          </p:cNvPr>
          <p:cNvCxnSpPr/>
          <p:nvPr/>
        </p:nvCxnSpPr>
        <p:spPr>
          <a:xfrm>
            <a:off x="2158804" y="2476581"/>
            <a:ext cx="1080868" cy="561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FE7B99E-3A2D-6439-B12F-F38B69C28F1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31839" y="2999955"/>
            <a:ext cx="1087317" cy="6266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4F512ED-D41D-969D-E7BD-6A926A42D8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101653" y="2425525"/>
            <a:ext cx="1117503" cy="593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CD17246-092E-FE65-8E42-2DCFD43BCF3D}"/>
              </a:ext>
            </a:extLst>
          </p:cNvPr>
          <p:cNvCxnSpPr>
            <a:cxnSpLocks/>
          </p:cNvCxnSpPr>
          <p:nvPr/>
        </p:nvCxnSpPr>
        <p:spPr>
          <a:xfrm flipV="1">
            <a:off x="2085534" y="1169680"/>
            <a:ext cx="1117503" cy="593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1DA3DC7-D330-D19F-D4F5-8F4F629B04B5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>
          <a:xfrm>
            <a:off x="2124221" y="603749"/>
            <a:ext cx="1148499" cy="16775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B54DB41-13CB-ABEA-A197-CB203BE9484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07697" y="1178179"/>
            <a:ext cx="1111459" cy="1821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E83EDAF-7EBF-1356-E486-F2B3E01863E9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138288" y="1769032"/>
            <a:ext cx="1066801" cy="18475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80AFDBA-ED0F-AB7B-16CA-2F9B50DAEFE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570849" y="1250297"/>
            <a:ext cx="546295" cy="3147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7BC12BC-D4BE-D948-63AA-7AEF1965A7ED}"/>
              </a:ext>
            </a:extLst>
          </p:cNvPr>
          <p:cNvCxnSpPr>
            <a:cxnSpLocks/>
            <a:stCxn id="13" idx="5"/>
            <a:endCxn id="18" idx="2"/>
          </p:cNvCxnSpPr>
          <p:nvPr/>
        </p:nvCxnSpPr>
        <p:spPr>
          <a:xfrm>
            <a:off x="3517285" y="1309529"/>
            <a:ext cx="599859" cy="8674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D0C5862-2164-BF71-3696-790993B6B63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528833" y="1785474"/>
            <a:ext cx="655942" cy="8662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BBE3E6B-8449-E16E-B625-BFAFE4022C4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568497" y="2795973"/>
            <a:ext cx="562714" cy="2533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DD98ADF3-D7FA-8967-4920-2A1019A579A0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584916" y="217699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C2E85FD-95E6-0AD7-241B-C59DA972136B}"/>
              </a:ext>
            </a:extLst>
          </p:cNvPr>
          <p:cNvCxnSpPr>
            <a:cxnSpLocks/>
          </p:cNvCxnSpPr>
          <p:nvPr/>
        </p:nvCxnSpPr>
        <p:spPr>
          <a:xfrm flipV="1">
            <a:off x="3568392" y="1569755"/>
            <a:ext cx="532228" cy="822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F6565F2F-3F88-BE62-14BF-ED1D136FCD1A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3570849" y="1565050"/>
            <a:ext cx="546295" cy="2039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2AF68161-9678-75DD-D6E1-ADCF00F895D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582397" y="2176995"/>
            <a:ext cx="534747" cy="194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E4E59B9-DB3C-172A-3C21-238B30E4754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451830" y="1554455"/>
            <a:ext cx="1111942" cy="22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8C412FE-9352-985D-20E6-4D3CCF9CB85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62018" y="1778429"/>
            <a:ext cx="110175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71BD62A-3A8B-408C-2179-A65E7CB1B561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4482904" y="2176995"/>
            <a:ext cx="1094935" cy="2204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7B656F30-5847-B685-5D8D-2E86D350CCE0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4496971" y="1778429"/>
            <a:ext cx="1066801" cy="101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C3E2618-C1D6-A46E-E627-C6E2141A6EF6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4496971" y="2397407"/>
            <a:ext cx="1080868" cy="3985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8CE94C3-5C42-F828-D16E-FCFBBF9C0727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4482904" y="1565050"/>
            <a:ext cx="1094935" cy="8323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1E4564E9-5DC7-3F94-DAED-7FCDFE7CF38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929532" y="1600230"/>
            <a:ext cx="1169964" cy="1735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10BC844D-DA0B-6AC2-8A7D-83B50C1A220C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>
            <a:off x="5929532" y="1778429"/>
            <a:ext cx="116996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27122C0-245D-24FB-F8BD-B8E5A9DC702D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5943599" y="1744466"/>
            <a:ext cx="1209461" cy="661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A6852A7-AA66-43C2-770F-3D04AFB11FA6}"/>
              </a:ext>
            </a:extLst>
          </p:cNvPr>
          <p:cNvCxnSpPr>
            <a:cxnSpLocks/>
          </p:cNvCxnSpPr>
          <p:nvPr/>
        </p:nvCxnSpPr>
        <p:spPr>
          <a:xfrm>
            <a:off x="5943599" y="2410298"/>
            <a:ext cx="1169964" cy="433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B3B54A9-9F67-379C-EC55-7422B50ADFE4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>
            <a:off x="5929532" y="1778429"/>
            <a:ext cx="1184031" cy="10527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3C4C7A7B-3D40-1BD5-8EBC-C8ECFA9A2D44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481667" y="2895697"/>
            <a:ext cx="471273" cy="101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B9A0B99D-F5E9-85F9-8D9E-3F7AA8AB00E1}"/>
              </a:ext>
            </a:extLst>
          </p:cNvPr>
          <p:cNvCxnSpPr>
            <a:cxnSpLocks/>
            <a:stCxn id="30" idx="6"/>
            <a:endCxn id="25" idx="2"/>
          </p:cNvCxnSpPr>
          <p:nvPr/>
        </p:nvCxnSpPr>
        <p:spPr>
          <a:xfrm flipV="1">
            <a:off x="7479323" y="1766697"/>
            <a:ext cx="459550" cy="10644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7FFA8D6-6602-E565-86A9-9335D9A7A55F}"/>
              </a:ext>
            </a:extLst>
          </p:cNvPr>
          <p:cNvCxnSpPr>
            <a:cxnSpLocks/>
            <a:stCxn id="29" idx="6"/>
            <a:endCxn id="26" idx="2"/>
          </p:cNvCxnSpPr>
          <p:nvPr/>
        </p:nvCxnSpPr>
        <p:spPr>
          <a:xfrm>
            <a:off x="7465256" y="2212175"/>
            <a:ext cx="487684" cy="211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693F42A7-1D50-27D6-525D-BA626FFA3F5F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448837" y="1657710"/>
            <a:ext cx="504103" cy="1339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23C3CD1-94D7-8FE0-455A-B9D8303FBF19}"/>
              </a:ext>
            </a:extLst>
          </p:cNvPr>
          <p:cNvCxnSpPr>
            <a:cxnSpLocks/>
            <a:stCxn id="24" idx="2"/>
            <a:endCxn id="28" idx="6"/>
          </p:cNvCxnSpPr>
          <p:nvPr/>
        </p:nvCxnSpPr>
        <p:spPr>
          <a:xfrm flipH="1">
            <a:off x="7465256" y="1162958"/>
            <a:ext cx="473617" cy="4372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F279ECB-FA8C-1F87-66D9-3A6CFA8CA3C1}"/>
              </a:ext>
            </a:extLst>
          </p:cNvPr>
          <p:cNvCxnSpPr>
            <a:cxnSpLocks/>
            <a:stCxn id="29" idx="6"/>
            <a:endCxn id="25" idx="2"/>
          </p:cNvCxnSpPr>
          <p:nvPr/>
        </p:nvCxnSpPr>
        <p:spPr>
          <a:xfrm flipV="1">
            <a:off x="7465256" y="1766697"/>
            <a:ext cx="473617" cy="4454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FA91BC8-3F1D-AABF-84D6-86B732411561}"/>
              </a:ext>
            </a:extLst>
          </p:cNvPr>
          <p:cNvCxnSpPr>
            <a:cxnSpLocks/>
            <a:stCxn id="30" idx="6"/>
            <a:endCxn id="24" idx="2"/>
          </p:cNvCxnSpPr>
          <p:nvPr/>
        </p:nvCxnSpPr>
        <p:spPr>
          <a:xfrm flipV="1">
            <a:off x="7479323" y="1162958"/>
            <a:ext cx="459550" cy="1668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4FF825-7DDC-EB42-285C-0065542B187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283817" y="603749"/>
            <a:ext cx="1608117" cy="55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B37B18F-9C1D-F8E2-7761-574B1B1D998B}"/>
              </a:ext>
            </a:extLst>
          </p:cNvPr>
          <p:cNvCxnSpPr>
            <a:cxnSpLocks/>
            <a:stCxn id="24" idx="6"/>
            <a:endCxn id="34" idx="2"/>
          </p:cNvCxnSpPr>
          <p:nvPr/>
        </p:nvCxnSpPr>
        <p:spPr>
          <a:xfrm>
            <a:off x="8304633" y="1162958"/>
            <a:ext cx="1587301" cy="618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500BE8F-1525-F9AC-3F59-A6B3C78C9A6A}"/>
              </a:ext>
            </a:extLst>
          </p:cNvPr>
          <p:cNvCxnSpPr>
            <a:cxnSpLocks/>
            <a:stCxn id="25" idx="6"/>
            <a:endCxn id="35" idx="2"/>
          </p:cNvCxnSpPr>
          <p:nvPr/>
        </p:nvCxnSpPr>
        <p:spPr>
          <a:xfrm>
            <a:off x="8304633" y="1766697"/>
            <a:ext cx="1601368" cy="671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45ACECE8-7D9F-826E-80FE-E22C82B6FF22}"/>
              </a:ext>
            </a:extLst>
          </p:cNvPr>
          <p:cNvCxnSpPr>
            <a:cxnSpLocks/>
            <a:stCxn id="26" idx="6"/>
            <a:endCxn id="34" idx="2"/>
          </p:cNvCxnSpPr>
          <p:nvPr/>
        </p:nvCxnSpPr>
        <p:spPr>
          <a:xfrm flipV="1">
            <a:off x="8318700" y="1781918"/>
            <a:ext cx="1573234" cy="6412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B972052-F2F7-81B6-7923-601C2595CC68}"/>
              </a:ext>
            </a:extLst>
          </p:cNvPr>
          <p:cNvCxnSpPr>
            <a:cxnSpLocks/>
            <a:stCxn id="27" idx="6"/>
            <a:endCxn id="36" idx="2"/>
          </p:cNvCxnSpPr>
          <p:nvPr/>
        </p:nvCxnSpPr>
        <p:spPr>
          <a:xfrm>
            <a:off x="8318700" y="2997620"/>
            <a:ext cx="1587301" cy="152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9505404-7808-97A3-ED69-9E478E587C09}"/>
              </a:ext>
            </a:extLst>
          </p:cNvPr>
          <p:cNvCxnSpPr>
            <a:cxnSpLocks/>
            <a:stCxn id="26" idx="6"/>
            <a:endCxn id="37" idx="2"/>
          </p:cNvCxnSpPr>
          <p:nvPr/>
        </p:nvCxnSpPr>
        <p:spPr>
          <a:xfrm>
            <a:off x="8318700" y="2423190"/>
            <a:ext cx="1587301" cy="11933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497FD1A8-DE86-D820-2645-FF4876146058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304632" y="1773741"/>
            <a:ext cx="1601369" cy="1239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1BA54C63-4F03-6330-6BC4-EF6FEAEFAD00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8318700" y="1178179"/>
            <a:ext cx="1573234" cy="1819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91CE307E-7FCA-D0DC-E1E7-3F46772C52BB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8318700" y="603749"/>
            <a:ext cx="1573234" cy="1819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DBDD4174-AF55-10B2-1D60-A7E34167EB7D}"/>
              </a:ext>
            </a:extLst>
          </p:cNvPr>
          <p:cNvSpPr txBox="1"/>
          <p:nvPr/>
        </p:nvSpPr>
        <p:spPr>
          <a:xfrm>
            <a:off x="4949687" y="758943"/>
            <a:ext cx="19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Latent </a:t>
            </a:r>
            <a:r>
              <a:rPr lang="fr-FR" sz="2000" b="1" dirty="0" err="1"/>
              <a:t>space</a:t>
            </a:r>
            <a:endParaRPr lang="fr-FR" sz="2000" b="1" dirty="0"/>
          </a:p>
        </p:txBody>
      </p:sp>
      <p:sp>
        <p:nvSpPr>
          <p:cNvPr id="86" name="Trapèze 85">
            <a:extLst>
              <a:ext uri="{FF2B5EF4-FFF2-40B4-BE49-F238E27FC236}">
                <a16:creationId xmlns:a16="http://schemas.microsoft.com/office/drawing/2014/main" id="{376F4861-42E9-69D7-DE31-7E2848A3AA63}"/>
              </a:ext>
            </a:extLst>
          </p:cNvPr>
          <p:cNvSpPr/>
          <p:nvPr/>
        </p:nvSpPr>
        <p:spPr>
          <a:xfrm rot="5400000">
            <a:off x="1992797" y="866017"/>
            <a:ext cx="3330533" cy="2578557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rapèze 86">
            <a:extLst>
              <a:ext uri="{FF2B5EF4-FFF2-40B4-BE49-F238E27FC236}">
                <a16:creationId xmlns:a16="http://schemas.microsoft.com/office/drawing/2014/main" id="{89A2B04C-FBF5-98CA-DC2D-77DE326EA17D}"/>
              </a:ext>
            </a:extLst>
          </p:cNvPr>
          <p:cNvSpPr/>
          <p:nvPr/>
        </p:nvSpPr>
        <p:spPr>
          <a:xfrm rot="16200000" flipH="1">
            <a:off x="6268090" y="811462"/>
            <a:ext cx="3330533" cy="2578557"/>
          </a:xfrm>
          <a:prstGeom prst="trapezoid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Accolade fermante 87">
            <a:extLst>
              <a:ext uri="{FF2B5EF4-FFF2-40B4-BE49-F238E27FC236}">
                <a16:creationId xmlns:a16="http://schemas.microsoft.com/office/drawing/2014/main" id="{81BE437A-4756-D1EB-23AB-827F42F07B5A}"/>
              </a:ext>
            </a:extLst>
          </p:cNvPr>
          <p:cNvSpPr/>
          <p:nvPr/>
        </p:nvSpPr>
        <p:spPr>
          <a:xfrm rot="5400000">
            <a:off x="3518291" y="2745111"/>
            <a:ext cx="292559" cy="2528438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ccolade fermante 88">
            <a:extLst>
              <a:ext uri="{FF2B5EF4-FFF2-40B4-BE49-F238E27FC236}">
                <a16:creationId xmlns:a16="http://schemas.microsoft.com/office/drawing/2014/main" id="{38B97E3B-3941-F67D-8A45-D94E627625E1}"/>
              </a:ext>
            </a:extLst>
          </p:cNvPr>
          <p:cNvSpPr/>
          <p:nvPr/>
        </p:nvSpPr>
        <p:spPr>
          <a:xfrm rot="5400000">
            <a:off x="7806660" y="2743063"/>
            <a:ext cx="292559" cy="2528438"/>
          </a:xfrm>
          <a:prstGeom prst="rightBrace">
            <a:avLst/>
          </a:prstGeom>
          <a:ln>
            <a:solidFill>
              <a:srgbClr val="131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61605C2E-F7AE-AF0A-D803-E0EDEEB2C9A3}"/>
                  </a:ext>
                </a:extLst>
              </p:cNvPr>
              <p:cNvSpPr txBox="1"/>
              <p:nvPr/>
            </p:nvSpPr>
            <p:spPr>
              <a:xfrm>
                <a:off x="3132697" y="4205157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fr-FR" sz="2400" b="1" dirty="0"/>
                  <a:t>(x)</a:t>
                </a:r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61605C2E-F7AE-AF0A-D803-E0EDEEB2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97" y="4205157"/>
                <a:ext cx="1920827" cy="461665"/>
              </a:xfrm>
              <a:prstGeom prst="rect">
                <a:avLst/>
              </a:prstGeom>
              <a:blipFill>
                <a:blip r:embed="rId3"/>
                <a:stretch>
                  <a:fillRect l="-2857" t="-10526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20CC327-7B4E-6CAE-A406-43CB2F0914E1}"/>
                  </a:ext>
                </a:extLst>
              </p:cNvPr>
              <p:cNvSpPr txBox="1"/>
              <p:nvPr/>
            </p:nvSpPr>
            <p:spPr>
              <a:xfrm>
                <a:off x="7296443" y="4203297"/>
                <a:ext cx="1920827" cy="86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sub>
                    </m:sSub>
                  </m:oMath>
                </a14:m>
                <a:r>
                  <a:rPr lang="fr-FR" sz="2400" b="1" dirty="0"/>
                  <a:t>(z)</a:t>
                </a:r>
              </a:p>
              <a:p>
                <a:endParaRPr lang="fr-FR" sz="2400" b="1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20CC327-7B4E-6CAE-A406-43CB2F09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443" y="4203297"/>
                <a:ext cx="1920827" cy="864339"/>
              </a:xfrm>
              <a:prstGeom prst="rect">
                <a:avLst/>
              </a:prstGeom>
              <a:blipFill>
                <a:blip r:embed="rId4"/>
                <a:stretch>
                  <a:fillRect l="-1270" t="-4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49A8B037-BE7B-CDC5-CDFF-BF367D509906}"/>
                  </a:ext>
                </a:extLst>
              </p:cNvPr>
              <p:cNvSpPr txBox="1"/>
              <p:nvPr/>
            </p:nvSpPr>
            <p:spPr>
              <a:xfrm>
                <a:off x="5095777" y="3191395"/>
                <a:ext cx="1920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fr-FR" sz="2400" b="1" dirty="0"/>
                  <a:t>(x)</a:t>
                </a:r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49A8B037-BE7B-CDC5-CDFF-BF367D509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77" y="3191395"/>
                <a:ext cx="1920827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Image 94">
            <a:extLst>
              <a:ext uri="{FF2B5EF4-FFF2-40B4-BE49-F238E27FC236}">
                <a16:creationId xmlns:a16="http://schemas.microsoft.com/office/drawing/2014/main" id="{C9F57A4B-B94F-AF82-E9A0-303A5EE03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68" y="377943"/>
            <a:ext cx="733425" cy="762000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09CF6054-40FD-F8F1-8F48-D1D24DC7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01" y="1310759"/>
            <a:ext cx="752475" cy="752475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B3F1D3D5-DC33-C5D6-7D04-135442C90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7" y="2264194"/>
            <a:ext cx="781050" cy="73342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DC93200-B807-1967-6D9B-D02CA3FF7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92" y="3198579"/>
            <a:ext cx="762000" cy="752475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934E75FF-B273-9C43-D3D4-32C38E6D8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407" y="377943"/>
            <a:ext cx="733425" cy="762000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0CA7A18D-8483-06ED-26A1-2F71AC876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040" y="1310759"/>
            <a:ext cx="752475" cy="752475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C054429C-F78B-9BBB-0E10-5033FEBB3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0886" y="2264194"/>
            <a:ext cx="781050" cy="733425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8AAB3E17-500A-240D-8847-B35808B7F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6531" y="3198579"/>
            <a:ext cx="762000" cy="752475"/>
          </a:xfrm>
          <a:prstGeom prst="rect">
            <a:avLst/>
          </a:prstGeom>
        </p:spPr>
      </p:pic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3AAB9CFF-8C81-E403-275B-71C4D94497F4}"/>
              </a:ext>
            </a:extLst>
          </p:cNvPr>
          <p:cNvSpPr/>
          <p:nvPr/>
        </p:nvSpPr>
        <p:spPr>
          <a:xfrm>
            <a:off x="5367995" y="3689807"/>
            <a:ext cx="592717" cy="47073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MNIST latent space evolution during 20 epochs">
            <a:extLst>
              <a:ext uri="{FF2B5EF4-FFF2-40B4-BE49-F238E27FC236}">
                <a16:creationId xmlns:a16="http://schemas.microsoft.com/office/drawing/2014/main" id="{0FCD6C9B-14FE-A72E-9C4B-A2CF64517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13" y="4188241"/>
            <a:ext cx="2741278" cy="20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8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AutoEncoder</a:t>
            </a:r>
            <a:r>
              <a:rPr lang="fr-FR" dirty="0"/>
              <a:t>: Applications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413D625-F1B5-4F1C-8353-B354CDA4D8CB}"/>
              </a:ext>
            </a:extLst>
          </p:cNvPr>
          <p:cNvSpPr txBox="1"/>
          <p:nvPr/>
        </p:nvSpPr>
        <p:spPr>
          <a:xfrm>
            <a:off x="1395411" y="1633898"/>
            <a:ext cx="10310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Xu et al., «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Adversarially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Approximated Autoencoder for Image Generation and Manipulation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fr-F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Xplore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8D0626-8E98-4B2B-9345-E93A295FDF32}"/>
              </a:ext>
            </a:extLst>
          </p:cNvPr>
          <p:cNvSpPr txBox="1"/>
          <p:nvPr/>
        </p:nvSpPr>
        <p:spPr>
          <a:xfrm>
            <a:off x="2589585" y="1947986"/>
            <a:ext cx="551551" cy="28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F5ADBC-14F7-4D75-A267-D617FB1B05C5}"/>
              </a:ext>
            </a:extLst>
          </p:cNvPr>
          <p:cNvSpPr txBox="1"/>
          <p:nvPr/>
        </p:nvSpPr>
        <p:spPr>
          <a:xfrm>
            <a:off x="3710812" y="1962461"/>
            <a:ext cx="1514475" cy="28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err="1"/>
              <a:t>Generated</a:t>
            </a:r>
            <a:r>
              <a:rPr lang="fr-FR" sz="1200" b="1" i="1" dirty="0"/>
              <a:t> 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DED350-1856-40D1-921C-A6E7D577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66" y="3635661"/>
            <a:ext cx="440982" cy="6592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D2D0DCA-C79F-4489-8548-83132361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490" y="3635661"/>
            <a:ext cx="426863" cy="65926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DA14F8-64E9-48DC-A8AE-0E2BFB67FCB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3549648" y="3965293"/>
            <a:ext cx="441842" cy="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35F84A8-45BD-49A6-A6D8-F0552B52F71A}"/>
              </a:ext>
            </a:extLst>
          </p:cNvPr>
          <p:cNvSpPr txBox="1"/>
          <p:nvPr/>
        </p:nvSpPr>
        <p:spPr>
          <a:xfrm>
            <a:off x="187975" y="3589317"/>
            <a:ext cx="12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Image </a:t>
            </a:r>
            <a:r>
              <a:rPr lang="fr-FR" sz="1400" b="1" dirty="0" err="1"/>
              <a:t>Denoising</a:t>
            </a:r>
            <a:endParaRPr lang="fr-FR" sz="1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CAB5CC-F87A-4984-9F8E-355BC76A5305}"/>
              </a:ext>
            </a:extLst>
          </p:cNvPr>
          <p:cNvSpPr txBox="1"/>
          <p:nvPr/>
        </p:nvSpPr>
        <p:spPr>
          <a:xfrm>
            <a:off x="1395412" y="3267746"/>
            <a:ext cx="9958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Bajaj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, «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Based Deep Learner for Image Denoising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Procedia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Science, Vol. 171, pp 1535-1541, 2020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131C57-9BDB-4C5D-90E1-0DC2D700E036}"/>
              </a:ext>
            </a:extLst>
          </p:cNvPr>
          <p:cNvSpPr txBox="1"/>
          <p:nvPr/>
        </p:nvSpPr>
        <p:spPr>
          <a:xfrm>
            <a:off x="187975" y="4663944"/>
            <a:ext cx="129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Price Promotion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43CDB4-CDF0-43AF-8C85-84F362EAB12B}"/>
              </a:ext>
            </a:extLst>
          </p:cNvPr>
          <p:cNvSpPr txBox="1"/>
          <p:nvPr/>
        </p:nvSpPr>
        <p:spPr>
          <a:xfrm>
            <a:off x="161445" y="1872664"/>
            <a:ext cx="123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Image </a:t>
            </a:r>
            <a:r>
              <a:rPr lang="fr-FR" sz="1400" b="1" dirty="0" err="1"/>
              <a:t>Generation</a:t>
            </a:r>
            <a:endParaRPr lang="fr-FR" sz="14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C7590A-20D6-4B9D-A00A-96736F7EB4DE}"/>
              </a:ext>
            </a:extLst>
          </p:cNvPr>
          <p:cNvSpPr txBox="1"/>
          <p:nvPr/>
        </p:nvSpPr>
        <p:spPr>
          <a:xfrm>
            <a:off x="1395412" y="4640537"/>
            <a:ext cx="9958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Baazzouz, «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for Consumer Perception of Price Promotion: Golden ratio as Latent Reference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IRJMETS, Vol. 4, Issue 10, 2022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23B9924-3173-46F6-B20D-3DB8FC475BA9}"/>
              </a:ext>
            </a:extLst>
          </p:cNvPr>
          <p:cNvSpPr txBox="1"/>
          <p:nvPr/>
        </p:nvSpPr>
        <p:spPr>
          <a:xfrm>
            <a:off x="1368084" y="5758116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Misra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, «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Autoencoder Based Model for Detecting Fraudulent Credit Card Transaction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Procedia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Science, Vol. 167, pp 254-262, 2020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79419F8-310D-4DDD-BEA8-E18B5464E829}"/>
              </a:ext>
            </a:extLst>
          </p:cNvPr>
          <p:cNvSpPr txBox="1"/>
          <p:nvPr/>
        </p:nvSpPr>
        <p:spPr>
          <a:xfrm>
            <a:off x="0" y="5660540"/>
            <a:ext cx="144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Fraud</a:t>
            </a:r>
            <a:r>
              <a:rPr lang="fr-FR" sz="1400" b="1" dirty="0"/>
              <a:t> </a:t>
            </a:r>
            <a:r>
              <a:rPr lang="fr-FR" sz="1400" b="1" dirty="0" err="1"/>
              <a:t>Detection</a:t>
            </a:r>
            <a:endParaRPr lang="fr-FR" sz="1400" b="1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63681D-3948-4986-B259-F977D23E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566" y="4970163"/>
            <a:ext cx="962924" cy="38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824E16-80A2-41C8-BA49-29284F69DDD0}"/>
              </a:ext>
            </a:extLst>
          </p:cNvPr>
          <p:cNvSpPr/>
          <p:nvPr/>
        </p:nvSpPr>
        <p:spPr>
          <a:xfrm>
            <a:off x="1368084" y="1516524"/>
            <a:ext cx="10404816" cy="1443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117DD-DE68-4295-96B0-76DB352D7B2F}"/>
              </a:ext>
            </a:extLst>
          </p:cNvPr>
          <p:cNvSpPr/>
          <p:nvPr/>
        </p:nvSpPr>
        <p:spPr>
          <a:xfrm>
            <a:off x="1368084" y="3138851"/>
            <a:ext cx="10404816" cy="1208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D7CF44-A104-483D-9B7A-FC287A524F50}"/>
              </a:ext>
            </a:extLst>
          </p:cNvPr>
          <p:cNvSpPr/>
          <p:nvPr/>
        </p:nvSpPr>
        <p:spPr>
          <a:xfrm>
            <a:off x="1368084" y="4461304"/>
            <a:ext cx="10404816" cy="961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DD0693-6B48-48D4-BD31-EEA892BDA6F5}"/>
              </a:ext>
            </a:extLst>
          </p:cNvPr>
          <p:cNvSpPr/>
          <p:nvPr/>
        </p:nvSpPr>
        <p:spPr>
          <a:xfrm>
            <a:off x="1368084" y="5536202"/>
            <a:ext cx="10404816" cy="597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AD2FE9-7F19-4DF3-BB35-F2ECA269F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377" y="2232339"/>
            <a:ext cx="2886075" cy="4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D33347A-6065-723F-5B02-75784C7A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/>
              <a:t> </a:t>
            </a:r>
            <a:r>
              <a:rPr lang="fr-FR" dirty="0" err="1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760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Pixel to </a:t>
            </a:r>
            <a:r>
              <a:rPr lang="fr-FR" dirty="0" err="1"/>
              <a:t>numerical</a:t>
            </a:r>
            <a:r>
              <a:rPr lang="fr-FR" dirty="0"/>
              <a:t> value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698A1F4-E742-2B08-6E3C-0C5754ED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48" y="2154513"/>
            <a:ext cx="2074164" cy="25489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5352B79-FA03-CD79-836B-89035442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614" y="2194042"/>
            <a:ext cx="2074164" cy="214407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5930CAF-0BF1-C6BB-171C-ABE69BDC19E8}"/>
              </a:ext>
            </a:extLst>
          </p:cNvPr>
          <p:cNvSpPr txBox="1"/>
          <p:nvPr/>
        </p:nvSpPr>
        <p:spPr>
          <a:xfrm>
            <a:off x="1455988" y="4982645"/>
            <a:ext cx="181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Image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4C37F30-1947-98F6-4A07-C7DBB0F48936}"/>
              </a:ext>
            </a:extLst>
          </p:cNvPr>
          <p:cNvSpPr txBox="1"/>
          <p:nvPr/>
        </p:nvSpPr>
        <p:spPr>
          <a:xfrm>
            <a:off x="5994400" y="4941858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Representation </a:t>
            </a:r>
          </a:p>
          <a:p>
            <a:r>
              <a:rPr lang="fr-FR" dirty="0"/>
              <a:t>Pixel values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6F8A285-19B1-643C-5F12-95C4FB150D7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3088640" y="2320559"/>
            <a:ext cx="2665700" cy="4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24FFCBB-1CE9-B2BC-C424-F1C4380162F6}"/>
              </a:ext>
            </a:extLst>
          </p:cNvPr>
          <p:cNvSpPr/>
          <p:nvPr/>
        </p:nvSpPr>
        <p:spPr>
          <a:xfrm>
            <a:off x="2791236" y="2209641"/>
            <a:ext cx="297404" cy="221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1C5CBA-E074-2913-EABD-92B5D2CF0DD4}"/>
              </a:ext>
            </a:extLst>
          </p:cNvPr>
          <p:cNvSpPr/>
          <p:nvPr/>
        </p:nvSpPr>
        <p:spPr>
          <a:xfrm>
            <a:off x="5754340" y="2235199"/>
            <a:ext cx="240060" cy="25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71E4C6-1D88-8F00-B347-7BD5B968DBEA}"/>
              </a:ext>
            </a:extLst>
          </p:cNvPr>
          <p:cNvSpPr/>
          <p:nvPr/>
        </p:nvSpPr>
        <p:spPr>
          <a:xfrm>
            <a:off x="2394234" y="3568819"/>
            <a:ext cx="297404" cy="221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EEEE964-0653-ED3E-A403-FFEFCB1FCE3F}"/>
              </a:ext>
            </a:extLst>
          </p:cNvPr>
          <p:cNvCxnSpPr>
            <a:cxnSpLocks/>
          </p:cNvCxnSpPr>
          <p:nvPr/>
        </p:nvCxnSpPr>
        <p:spPr>
          <a:xfrm>
            <a:off x="2691638" y="3677050"/>
            <a:ext cx="43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D9147E2-4F81-63C4-1244-22B4EF32AD51}"/>
              </a:ext>
            </a:extLst>
          </p:cNvPr>
          <p:cNvSpPr txBox="1"/>
          <p:nvPr/>
        </p:nvSpPr>
        <p:spPr>
          <a:xfrm>
            <a:off x="8412480" y="2876311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Computer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2EA85-7C27-E54A-8D97-898EC5FF093B}"/>
              </a:ext>
            </a:extLst>
          </p:cNvPr>
          <p:cNvSpPr/>
          <p:nvPr/>
        </p:nvSpPr>
        <p:spPr>
          <a:xfrm>
            <a:off x="7055618" y="3550049"/>
            <a:ext cx="240060" cy="25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82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patterns 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698A1F4-E742-2B08-6E3C-0C5754ED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48" y="2154513"/>
            <a:ext cx="2074164" cy="2548973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119F8B9-1F47-EA35-74E4-66FD9425FBD7}"/>
              </a:ext>
            </a:extLst>
          </p:cNvPr>
          <p:cNvCxnSpPr/>
          <p:nvPr/>
        </p:nvCxnSpPr>
        <p:spPr>
          <a:xfrm>
            <a:off x="3383280" y="3428999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5352B79-FA03-CD79-836B-89035442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00" y="2632765"/>
            <a:ext cx="1540539" cy="159246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5930CAF-0BF1-C6BB-171C-ABE69BDC19E8}"/>
              </a:ext>
            </a:extLst>
          </p:cNvPr>
          <p:cNvSpPr txBox="1"/>
          <p:nvPr/>
        </p:nvSpPr>
        <p:spPr>
          <a:xfrm>
            <a:off x="1455988" y="4982645"/>
            <a:ext cx="181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Image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4C37F30-1947-98F6-4A07-C7DBB0F48936}"/>
              </a:ext>
            </a:extLst>
          </p:cNvPr>
          <p:cNvSpPr txBox="1"/>
          <p:nvPr/>
        </p:nvSpPr>
        <p:spPr>
          <a:xfrm>
            <a:off x="4951700" y="5002678"/>
            <a:ext cx="181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Representation pixel values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6F8A285-19B1-643C-5F12-95C4FB150D7E}"/>
              </a:ext>
            </a:extLst>
          </p:cNvPr>
          <p:cNvCxnSpPr/>
          <p:nvPr/>
        </p:nvCxnSpPr>
        <p:spPr>
          <a:xfrm>
            <a:off x="6767232" y="3428998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ccolade ouvrante 25">
            <a:extLst>
              <a:ext uri="{FF2B5EF4-FFF2-40B4-BE49-F238E27FC236}">
                <a16:creationId xmlns:a16="http://schemas.microsoft.com/office/drawing/2014/main" id="{2492FB2B-26D8-DC2F-95DB-64597436F416}"/>
              </a:ext>
            </a:extLst>
          </p:cNvPr>
          <p:cNvSpPr/>
          <p:nvPr/>
        </p:nvSpPr>
        <p:spPr>
          <a:xfrm>
            <a:off x="8220785" y="2468882"/>
            <a:ext cx="699695" cy="19202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A5DE7A-088F-DB09-0E99-3126B1402B30}"/>
              </a:ext>
            </a:extLst>
          </p:cNvPr>
          <p:cNvSpPr txBox="1"/>
          <p:nvPr/>
        </p:nvSpPr>
        <p:spPr>
          <a:xfrm>
            <a:off x="8951633" y="2340725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Einstein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153F57-B9CF-2D4F-428A-8E9ECF695BBE}"/>
              </a:ext>
            </a:extLst>
          </p:cNvPr>
          <p:cNvSpPr txBox="1"/>
          <p:nvPr/>
        </p:nvSpPr>
        <p:spPr>
          <a:xfrm>
            <a:off x="9007290" y="289327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Bohr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836206-69DA-5CE8-DA32-0F268B0B82D7}"/>
              </a:ext>
            </a:extLst>
          </p:cNvPr>
          <p:cNvSpPr txBox="1"/>
          <p:nvPr/>
        </p:nvSpPr>
        <p:spPr>
          <a:xfrm>
            <a:off x="8951633" y="347695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Tunning</a:t>
            </a:r>
            <a:endParaRPr lang="fr-FR" sz="1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D96B627-E804-8ECC-E283-7CF1C3E4A506}"/>
              </a:ext>
            </a:extLst>
          </p:cNvPr>
          <p:cNvSpPr txBox="1"/>
          <p:nvPr/>
        </p:nvSpPr>
        <p:spPr>
          <a:xfrm>
            <a:off x="8951633" y="4056927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Nobel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C319B9-031E-305E-9162-3977875FA98D}"/>
              </a:ext>
            </a:extLst>
          </p:cNvPr>
          <p:cNvSpPr txBox="1"/>
          <p:nvPr/>
        </p:nvSpPr>
        <p:spPr>
          <a:xfrm>
            <a:off x="10074090" y="2340725"/>
            <a:ext cx="64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0.95</a:t>
            </a:r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6A309BBC-B1D4-9242-32E5-E798469BCB9F}"/>
              </a:ext>
            </a:extLst>
          </p:cNvPr>
          <p:cNvSpPr/>
          <p:nvPr/>
        </p:nvSpPr>
        <p:spPr>
          <a:xfrm flipH="1">
            <a:off x="10607040" y="2406447"/>
            <a:ext cx="558800" cy="20484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D0A8AF-C641-A5CA-2B70-8F7D9892ECCF}"/>
              </a:ext>
            </a:extLst>
          </p:cNvPr>
          <p:cNvSpPr txBox="1"/>
          <p:nvPr/>
        </p:nvSpPr>
        <p:spPr>
          <a:xfrm>
            <a:off x="10074090" y="2893273"/>
            <a:ext cx="64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0.01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1BE41DE-7955-80FE-8336-A2A3871A107A}"/>
              </a:ext>
            </a:extLst>
          </p:cNvPr>
          <p:cNvSpPr txBox="1"/>
          <p:nvPr/>
        </p:nvSpPr>
        <p:spPr>
          <a:xfrm>
            <a:off x="10095083" y="3485202"/>
            <a:ext cx="64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0.02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2830A06-233D-64F2-630B-4D8A07593DB4}"/>
              </a:ext>
            </a:extLst>
          </p:cNvPr>
          <p:cNvSpPr txBox="1"/>
          <p:nvPr/>
        </p:nvSpPr>
        <p:spPr>
          <a:xfrm>
            <a:off x="10110100" y="4048033"/>
            <a:ext cx="64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0.02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0EB858D-9DA2-2B08-816C-51719FEB8554}"/>
              </a:ext>
            </a:extLst>
          </p:cNvPr>
          <p:cNvSpPr txBox="1"/>
          <p:nvPr/>
        </p:nvSpPr>
        <p:spPr>
          <a:xfrm>
            <a:off x="8853140" y="5023719"/>
            <a:ext cx="181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4718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Patterns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pic>
        <p:nvPicPr>
          <p:cNvPr id="1026" name="Picture 2" descr="Neural Network Architectures - Manning">
            <a:extLst>
              <a:ext uri="{FF2B5EF4-FFF2-40B4-BE49-F238E27FC236}">
                <a16:creationId xmlns:a16="http://schemas.microsoft.com/office/drawing/2014/main" id="{17B9DF47-F5D6-223F-8D7B-BF20C74E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07" y="2265681"/>
            <a:ext cx="76676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EC9D0D-E3EC-8B6C-4A60-C69C0A9BFFBE}"/>
              </a:ext>
            </a:extLst>
          </p:cNvPr>
          <p:cNvSpPr txBox="1"/>
          <p:nvPr/>
        </p:nvSpPr>
        <p:spPr>
          <a:xfrm>
            <a:off x="4257040" y="169068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Fully</a:t>
            </a:r>
            <a:r>
              <a:rPr lang="fr-FR" b="1" dirty="0"/>
              <a:t> </a:t>
            </a:r>
            <a:r>
              <a:rPr lang="fr-FR" b="1" dirty="0" err="1"/>
              <a:t>connected</a:t>
            </a:r>
            <a:r>
              <a:rPr lang="fr-FR" b="1" dirty="0"/>
              <a:t> Neural Network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DFE481-231D-A016-61BC-4FF5BAA9BE4D}"/>
              </a:ext>
            </a:extLst>
          </p:cNvPr>
          <p:cNvSpPr txBox="1"/>
          <p:nvPr/>
        </p:nvSpPr>
        <p:spPr>
          <a:xfrm>
            <a:off x="10310812" y="3952677"/>
            <a:ext cx="181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Class </a:t>
            </a:r>
            <a:r>
              <a:rPr lang="fr-FR" b="1" dirty="0" err="1"/>
              <a:t>Prediction</a:t>
            </a:r>
            <a:endParaRPr lang="fr-FR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3A2E7-5438-18BE-0772-A61A87A5B5FB}"/>
              </a:ext>
            </a:extLst>
          </p:cNvPr>
          <p:cNvSpPr txBox="1"/>
          <p:nvPr/>
        </p:nvSpPr>
        <p:spPr>
          <a:xfrm>
            <a:off x="342107" y="3952677"/>
            <a:ext cx="181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95633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Patterns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8F4276-5D13-46FE-81C4-1BFE3F5B97B3}"/>
              </a:ext>
            </a:extLst>
          </p:cNvPr>
          <p:cNvSpPr txBox="1"/>
          <p:nvPr/>
        </p:nvSpPr>
        <p:spPr>
          <a:xfrm>
            <a:off x="341915" y="2762636"/>
            <a:ext cx="181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Image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030E0E-546F-4A17-A2BD-17197C5E20A5}"/>
              </a:ext>
            </a:extLst>
          </p:cNvPr>
          <p:cNvSpPr txBox="1"/>
          <p:nvPr/>
        </p:nvSpPr>
        <p:spPr>
          <a:xfrm>
            <a:off x="2561277" y="2624136"/>
            <a:ext cx="181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Representation pixel values</a:t>
            </a:r>
          </a:p>
          <a:p>
            <a:endParaRPr lang="fr-FR" dirty="0"/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2BE26D93-0D90-4A87-91FB-DDE57B48A3ED}"/>
              </a:ext>
            </a:extLst>
          </p:cNvPr>
          <p:cNvSpPr/>
          <p:nvPr/>
        </p:nvSpPr>
        <p:spPr>
          <a:xfrm>
            <a:off x="4557785" y="1847679"/>
            <a:ext cx="509516" cy="24762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5621740-9E4F-4D0F-BC4B-45154784F2BA}"/>
              </a:ext>
            </a:extLst>
          </p:cNvPr>
          <p:cNvSpPr/>
          <p:nvPr/>
        </p:nvSpPr>
        <p:spPr>
          <a:xfrm>
            <a:off x="5248277" y="1690688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F643289-6DEF-489F-87D5-4F4D107C6743}"/>
              </a:ext>
            </a:extLst>
          </p:cNvPr>
          <p:cNvSpPr/>
          <p:nvPr/>
        </p:nvSpPr>
        <p:spPr>
          <a:xfrm>
            <a:off x="5248277" y="4059189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AEF4A69-3C43-491E-A465-4BC5070460F3}"/>
                  </a:ext>
                </a:extLst>
              </p:cNvPr>
              <p:cNvSpPr txBox="1"/>
              <p:nvPr/>
            </p:nvSpPr>
            <p:spPr>
              <a:xfrm>
                <a:off x="5304792" y="1711047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AEF4A69-3C43-491E-A465-4BC507046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792" y="1711047"/>
                <a:ext cx="243840" cy="369332"/>
              </a:xfrm>
              <a:prstGeom prst="rect">
                <a:avLst/>
              </a:prstGeom>
              <a:blipFill>
                <a:blip r:embed="rId3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5BB0EA7-A3DE-4728-A110-38EEF929B0F0}"/>
                  </a:ext>
                </a:extLst>
              </p:cNvPr>
              <p:cNvSpPr txBox="1"/>
              <p:nvPr/>
            </p:nvSpPr>
            <p:spPr>
              <a:xfrm>
                <a:off x="5295904" y="4090207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5BB0EA7-A3DE-4728-A110-38EEF929B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4" y="4090207"/>
                <a:ext cx="243840" cy="369332"/>
              </a:xfrm>
              <a:prstGeom prst="rect">
                <a:avLst/>
              </a:prstGeom>
              <a:blipFill>
                <a:blip r:embed="rId4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56BFC1B-C23A-4299-9431-F8CDCCB4A8B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686427" y="1919288"/>
            <a:ext cx="1791333" cy="1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2B65FFF-D432-4665-97F9-5B1C1DB15735}"/>
              </a:ext>
            </a:extLst>
          </p:cNvPr>
          <p:cNvSpPr/>
          <p:nvPr/>
        </p:nvSpPr>
        <p:spPr>
          <a:xfrm>
            <a:off x="7477760" y="1711047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50F8E3-5171-41FC-AF02-CD424DA28290}"/>
                  </a:ext>
                </a:extLst>
              </p:cNvPr>
              <p:cNvSpPr txBox="1"/>
              <p:nvPr/>
            </p:nvSpPr>
            <p:spPr>
              <a:xfrm>
                <a:off x="7535227" y="1721246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50F8E3-5171-41FC-AF02-CD424DA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27" y="1721246"/>
                <a:ext cx="243840" cy="369332"/>
              </a:xfrm>
              <a:prstGeom prst="rect">
                <a:avLst/>
              </a:prstGeom>
              <a:blipFill>
                <a:blip r:embed="rId5"/>
                <a:stretch>
                  <a:fillRect r="-5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6D1D58-358B-4276-A454-58AAC137AC2B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686427" y="2043769"/>
            <a:ext cx="1791333" cy="224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32FD830-1954-4638-B496-4DE0D51CE8D8}"/>
              </a:ext>
            </a:extLst>
          </p:cNvPr>
          <p:cNvSpPr/>
          <p:nvPr/>
        </p:nvSpPr>
        <p:spPr>
          <a:xfrm>
            <a:off x="5258437" y="2401888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C3DED02-C88A-435F-9490-F8E5F52975BD}"/>
                  </a:ext>
                </a:extLst>
              </p:cNvPr>
              <p:cNvSpPr txBox="1"/>
              <p:nvPr/>
            </p:nvSpPr>
            <p:spPr>
              <a:xfrm>
                <a:off x="5314952" y="2422247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C3DED02-C88A-435F-9490-F8E5F529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2" y="2422247"/>
                <a:ext cx="243840" cy="369332"/>
              </a:xfrm>
              <a:prstGeom prst="rect">
                <a:avLst/>
              </a:prstGeom>
              <a:blipFill>
                <a:blip r:embed="rId6"/>
                <a:stretch>
                  <a:fillRect r="-4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917D8AC-0A75-452B-B895-9C985E0E54CD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5696587" y="2030194"/>
            <a:ext cx="1781173" cy="6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2C9EA10D-D6DE-45F6-9944-6A5175304CFF}"/>
              </a:ext>
            </a:extLst>
          </p:cNvPr>
          <p:cNvSpPr/>
          <p:nvPr/>
        </p:nvSpPr>
        <p:spPr>
          <a:xfrm>
            <a:off x="7477760" y="2412182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1AAC158-D0F7-4400-BD36-5A5615AD349B}"/>
                  </a:ext>
                </a:extLst>
              </p:cNvPr>
              <p:cNvSpPr txBox="1"/>
              <p:nvPr/>
            </p:nvSpPr>
            <p:spPr>
              <a:xfrm>
                <a:off x="7535227" y="2432446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1AAC158-D0F7-4400-BD36-5A5615AD3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27" y="2432446"/>
                <a:ext cx="243840" cy="369332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A813855-36B8-49B6-9D6B-759672A1C2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703572" y="1935441"/>
            <a:ext cx="1737360" cy="68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A3C56D2-C0A2-47DE-B48A-F99D6EB1D9E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703572" y="2617112"/>
            <a:ext cx="173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A8A0A17-A56F-4A9F-BA9E-AF9848930AD7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5686427" y="2640782"/>
            <a:ext cx="1791333" cy="164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7CFE83F8-AB66-492E-9545-2BA056B2BFBF}"/>
              </a:ext>
            </a:extLst>
          </p:cNvPr>
          <p:cNvSpPr txBox="1"/>
          <p:nvPr/>
        </p:nvSpPr>
        <p:spPr>
          <a:xfrm>
            <a:off x="5327336" y="2905116"/>
            <a:ext cx="24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582D877-CC21-465C-8A7F-DDFDB842C1F6}"/>
              </a:ext>
            </a:extLst>
          </p:cNvPr>
          <p:cNvSpPr txBox="1"/>
          <p:nvPr/>
        </p:nvSpPr>
        <p:spPr>
          <a:xfrm>
            <a:off x="7556182" y="2913458"/>
            <a:ext cx="24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1D7A28F-CF24-4B42-BFA4-0BB1F9418DF4}"/>
                  </a:ext>
                </a:extLst>
              </p:cNvPr>
              <p:cNvSpPr txBox="1"/>
              <p:nvPr/>
            </p:nvSpPr>
            <p:spPr>
              <a:xfrm>
                <a:off x="6897528" y="783191"/>
                <a:ext cx="159861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1D7A28F-CF24-4B42-BFA4-0BB1F941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528" y="783191"/>
                <a:ext cx="1598613" cy="837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AEF2EF3F-824D-4F0F-A629-709C7E9C4E2F}"/>
              </a:ext>
            </a:extLst>
          </p:cNvPr>
          <p:cNvSpPr txBox="1"/>
          <p:nvPr/>
        </p:nvSpPr>
        <p:spPr>
          <a:xfrm>
            <a:off x="8496140" y="4159512"/>
            <a:ext cx="336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/>
              <a:t>Connect neurons individually</a:t>
            </a:r>
          </a:p>
          <a:p>
            <a:endParaRPr lang="fr-FR" sz="16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5D01BBD-272E-44E0-90E2-F0B58CDBA0EC}"/>
              </a:ext>
            </a:extLst>
          </p:cNvPr>
          <p:cNvSpPr txBox="1"/>
          <p:nvPr/>
        </p:nvSpPr>
        <p:spPr>
          <a:xfrm>
            <a:off x="8496141" y="4716626"/>
            <a:ext cx="336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/>
              <a:t>Loosing Information</a:t>
            </a:r>
          </a:p>
          <a:p>
            <a:endParaRPr lang="fr-FR" sz="16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EC8E45-D77B-4A5F-A683-8A63CA84EBD5}"/>
              </a:ext>
            </a:extLst>
          </p:cNvPr>
          <p:cNvSpPr txBox="1"/>
          <p:nvPr/>
        </p:nvSpPr>
        <p:spPr>
          <a:xfrm>
            <a:off x="8496141" y="5333145"/>
            <a:ext cx="336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/>
              <a:t>Many parameters</a:t>
            </a:r>
          </a:p>
          <a:p>
            <a:endParaRPr lang="fr-FR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6B90F9-07C3-4BA9-9E6E-5BCD83E83DB5}"/>
              </a:ext>
            </a:extLst>
          </p:cNvPr>
          <p:cNvSpPr/>
          <p:nvPr/>
        </p:nvSpPr>
        <p:spPr>
          <a:xfrm>
            <a:off x="8249921" y="3962400"/>
            <a:ext cx="3362960" cy="19555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09ED096-6A15-4129-B3AF-C1019787811F}"/>
              </a:ext>
            </a:extLst>
          </p:cNvPr>
          <p:cNvCxnSpPr/>
          <p:nvPr/>
        </p:nvCxnSpPr>
        <p:spPr>
          <a:xfrm>
            <a:off x="1800225" y="3028950"/>
            <a:ext cx="6000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7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Connecting input pixels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545C255-FE4E-4CE2-9E9A-D811A8E53667}"/>
              </a:ext>
            </a:extLst>
          </p:cNvPr>
          <p:cNvSpPr/>
          <p:nvPr/>
        </p:nvSpPr>
        <p:spPr>
          <a:xfrm>
            <a:off x="7792720" y="2838273"/>
            <a:ext cx="3271520" cy="1124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8ACE096-ECA4-4030-9FD3-400852D60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29095"/>
              </p:ext>
            </p:extLst>
          </p:nvPr>
        </p:nvGraphicFramePr>
        <p:xfrm>
          <a:off x="838200" y="1798362"/>
          <a:ext cx="3398520" cy="29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52">
                  <a:extLst>
                    <a:ext uri="{9D8B030D-6E8A-4147-A177-3AD203B41FA5}">
                      <a16:colId xmlns:a16="http://schemas.microsoft.com/office/drawing/2014/main" val="7892031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876518334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866044641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88036488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767865109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903293545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88283248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673663456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76224915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689169941"/>
                    </a:ext>
                  </a:extLst>
                </a:gridCol>
              </a:tblGrid>
              <a:tr h="37316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5585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28909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515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566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2922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124377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76031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438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7A6B2-7464-4B1A-B66F-184C8B6E072F}"/>
              </a:ext>
            </a:extLst>
          </p:cNvPr>
          <p:cNvSpPr/>
          <p:nvPr/>
        </p:nvSpPr>
        <p:spPr>
          <a:xfrm>
            <a:off x="1483360" y="2143760"/>
            <a:ext cx="1066800" cy="115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9808287-025D-458D-9444-8C6C80204521}"/>
              </a:ext>
            </a:extLst>
          </p:cNvPr>
          <p:cNvCxnSpPr>
            <a:cxnSpLocks/>
            <a:stCxn id="7" idx="3"/>
            <a:endCxn id="18" idx="2"/>
          </p:cNvCxnSpPr>
          <p:nvPr/>
        </p:nvCxnSpPr>
        <p:spPr>
          <a:xfrm flipV="1">
            <a:off x="2550160" y="2677182"/>
            <a:ext cx="3545840" cy="4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80CF9C4A-4AA9-4E30-8593-BB606970E0F1}"/>
              </a:ext>
            </a:extLst>
          </p:cNvPr>
          <p:cNvSpPr/>
          <p:nvPr/>
        </p:nvSpPr>
        <p:spPr>
          <a:xfrm>
            <a:off x="6096000" y="2448582"/>
            <a:ext cx="438150" cy="4572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AA6F8E8-9D5A-4F63-89C0-0E7B9F862DD6}"/>
                  </a:ext>
                </a:extLst>
              </p:cNvPr>
              <p:cNvSpPr txBox="1"/>
              <p:nvPr/>
            </p:nvSpPr>
            <p:spPr>
              <a:xfrm>
                <a:off x="6152515" y="2468941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AA6F8E8-9D5A-4F63-89C0-0E7B9F862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515" y="2468941"/>
                <a:ext cx="243840" cy="369332"/>
              </a:xfrm>
              <a:prstGeom prst="rect">
                <a:avLst/>
              </a:prstGeom>
              <a:blipFill>
                <a:blip r:embed="rId3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10A24BA7-FFF7-435A-92DF-4A3523201564}"/>
              </a:ext>
            </a:extLst>
          </p:cNvPr>
          <p:cNvSpPr txBox="1"/>
          <p:nvPr/>
        </p:nvSpPr>
        <p:spPr>
          <a:xfrm>
            <a:off x="7955282" y="2905782"/>
            <a:ext cx="3362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Reducing</a:t>
            </a:r>
            <a:r>
              <a:rPr lang="fr-FR" sz="1600" dirty="0"/>
              <a:t>  Dimensions</a:t>
            </a:r>
          </a:p>
          <a:p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Caption</a:t>
            </a:r>
            <a:r>
              <a:rPr lang="fr-FR" sz="1600" dirty="0"/>
              <a:t> of Important Patterns</a:t>
            </a:r>
          </a:p>
          <a:p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763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DC48B-DDE9-5205-2B93-86928BA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Connecting input pixels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76BBF46-7307-23D3-8A4C-FD28162793FA}"/>
              </a:ext>
            </a:extLst>
          </p:cNvPr>
          <p:cNvCxnSpPr>
            <a:cxnSpLocks/>
          </p:cNvCxnSpPr>
          <p:nvPr/>
        </p:nvCxnSpPr>
        <p:spPr>
          <a:xfrm>
            <a:off x="0" y="6278880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55DC8-CE64-45D1-AB14-AD25242E315A}"/>
              </a:ext>
            </a:extLst>
          </p:cNvPr>
          <p:cNvSpPr/>
          <p:nvPr/>
        </p:nvSpPr>
        <p:spPr>
          <a:xfrm>
            <a:off x="7792720" y="2838273"/>
            <a:ext cx="3271520" cy="1124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F3FE4C-B4D6-5488-B964-EAE1233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9" y="6492875"/>
            <a:ext cx="1106242" cy="299744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8ACE096-ECA4-4030-9FD3-400852D605A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98362"/>
          <a:ext cx="3398520" cy="29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52">
                  <a:extLst>
                    <a:ext uri="{9D8B030D-6E8A-4147-A177-3AD203B41FA5}">
                      <a16:colId xmlns:a16="http://schemas.microsoft.com/office/drawing/2014/main" val="7892031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876518334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866044641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880364880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767865109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2903293545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88283248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3673663456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1762249158"/>
                    </a:ext>
                  </a:extLst>
                </a:gridCol>
                <a:gridCol w="339852">
                  <a:extLst>
                    <a:ext uri="{9D8B030D-6E8A-4147-A177-3AD203B41FA5}">
                      <a16:colId xmlns:a16="http://schemas.microsoft.com/office/drawing/2014/main" val="689169941"/>
                    </a:ext>
                  </a:extLst>
                </a:gridCol>
              </a:tblGrid>
              <a:tr h="37316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5585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289090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515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56636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2922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124377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76031"/>
                  </a:ext>
                </a:extLst>
              </a:tr>
              <a:tr h="37316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438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7A6B2-7464-4B1A-B66F-184C8B6E072F}"/>
              </a:ext>
            </a:extLst>
          </p:cNvPr>
          <p:cNvSpPr/>
          <p:nvPr/>
        </p:nvSpPr>
        <p:spPr>
          <a:xfrm>
            <a:off x="848360" y="1798362"/>
            <a:ext cx="1066800" cy="115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0D8D28-17DB-49AB-91DE-CA46BDDFF6F3}"/>
              </a:ext>
            </a:extLst>
          </p:cNvPr>
          <p:cNvSpPr txBox="1"/>
          <p:nvPr/>
        </p:nvSpPr>
        <p:spPr>
          <a:xfrm>
            <a:off x="4629438" y="2956602"/>
            <a:ext cx="33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Operation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6A1DE88-7597-4D52-BAAC-317F965D965B}"/>
              </a:ext>
            </a:extLst>
          </p:cNvPr>
          <p:cNvSpPr txBox="1"/>
          <p:nvPr/>
        </p:nvSpPr>
        <p:spPr>
          <a:xfrm>
            <a:off x="7955282" y="2905782"/>
            <a:ext cx="3362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Reducing</a:t>
            </a:r>
            <a:r>
              <a:rPr lang="fr-FR" sz="1600" dirty="0"/>
              <a:t>  Dimensions</a:t>
            </a:r>
          </a:p>
          <a:p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Caption</a:t>
            </a:r>
            <a:r>
              <a:rPr lang="fr-FR" sz="1600" dirty="0"/>
              <a:t> of Important Patterns</a:t>
            </a:r>
          </a:p>
          <a:p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537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1884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846</Words>
  <Application>Microsoft Office PowerPoint</Application>
  <PresentationFormat>Grand écran</PresentationFormat>
  <Paragraphs>386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Californian FB</vt:lpstr>
      <vt:lpstr>Cambria Math</vt:lpstr>
      <vt:lpstr>Consolas</vt:lpstr>
      <vt:lpstr>Times New Roman</vt:lpstr>
      <vt:lpstr>Wingdings</vt:lpstr>
      <vt:lpstr>Thème Office</vt:lpstr>
      <vt:lpstr>Convolutional Neural Networks: Patterns Recognition &amp; Interpretability</vt:lpstr>
      <vt:lpstr>Image recognition</vt:lpstr>
      <vt:lpstr> How Computer ‘see’ image ?</vt:lpstr>
      <vt:lpstr>Pixel to numerical value</vt:lpstr>
      <vt:lpstr>Image patterns  </vt:lpstr>
      <vt:lpstr>Learning Patterns</vt:lpstr>
      <vt:lpstr>Learning Patterns</vt:lpstr>
      <vt:lpstr>Connecting input pixels</vt:lpstr>
      <vt:lpstr>Connecting input pixels</vt:lpstr>
      <vt:lpstr>Connecting input pixels</vt:lpstr>
      <vt:lpstr> Convolution Operation: Exemple</vt:lpstr>
      <vt:lpstr>Convolution operation</vt:lpstr>
      <vt:lpstr>Convolution operation</vt:lpstr>
      <vt:lpstr>Convolution operation</vt:lpstr>
      <vt:lpstr> How does Black Box Look like?</vt:lpstr>
      <vt:lpstr>Feature Map Visualization</vt:lpstr>
      <vt:lpstr> Activation Function &amp; Maxpooling</vt:lpstr>
      <vt:lpstr>Activation Function</vt:lpstr>
      <vt:lpstr>Max pooling Operation</vt:lpstr>
      <vt:lpstr>Max pooling Operation</vt:lpstr>
      <vt:lpstr> Convolution Neural Network</vt:lpstr>
      <vt:lpstr>CNNs</vt:lpstr>
      <vt:lpstr> Regrouping all puzzle pieces</vt:lpstr>
      <vt:lpstr>Présentation PowerPoint</vt:lpstr>
      <vt:lpstr>Présentation PowerPoint</vt:lpstr>
      <vt:lpstr>Présentation PowerPoint</vt:lpstr>
      <vt:lpstr> What did model learned?</vt:lpstr>
      <vt:lpstr>Interpretability of Neural Network</vt:lpstr>
      <vt:lpstr>Interpretability of Neural Network</vt:lpstr>
      <vt:lpstr>Interpretability of Neural Network</vt:lpstr>
      <vt:lpstr> Other architectures: AutoEncoder</vt:lpstr>
      <vt:lpstr>AutoEncoder</vt:lpstr>
      <vt:lpstr>Présentation PowerPoint</vt:lpstr>
      <vt:lpstr>Présentation PowerPoint</vt:lpstr>
      <vt:lpstr>AutoEncoder: Applications</vt:lpstr>
      <vt:lpstr> 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Networks: Patterns Recognition and Interpretability</dc:title>
  <dc:creator>Amine B.</dc:creator>
  <cp:lastModifiedBy>Baazzouz Amine</cp:lastModifiedBy>
  <cp:revision>418</cp:revision>
  <dcterms:created xsi:type="dcterms:W3CDTF">2023-09-07T07:14:41Z</dcterms:created>
  <dcterms:modified xsi:type="dcterms:W3CDTF">2023-09-26T07:54:59Z</dcterms:modified>
</cp:coreProperties>
</file>